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482" r:id="rId5"/>
    <p:sldId id="483" r:id="rId6"/>
    <p:sldId id="484" r:id="rId7"/>
    <p:sldId id="485" r:id="rId8"/>
    <p:sldId id="486" r:id="rId9"/>
    <p:sldId id="545" r:id="rId10"/>
    <p:sldId id="546" r:id="rId11"/>
    <p:sldId id="547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561" r:id="rId25"/>
    <p:sldId id="562" r:id="rId26"/>
    <p:sldId id="563" r:id="rId27"/>
    <p:sldId id="564" r:id="rId28"/>
    <p:sldId id="566" r:id="rId29"/>
    <p:sldId id="568" r:id="rId30"/>
    <p:sldId id="569" r:id="rId31"/>
    <p:sldId id="570" r:id="rId32"/>
    <p:sldId id="571" r:id="rId33"/>
    <p:sldId id="572" r:id="rId34"/>
    <p:sldId id="573" r:id="rId35"/>
    <p:sldId id="574" r:id="rId36"/>
    <p:sldId id="577" r:id="rId37"/>
    <p:sldId id="575" r:id="rId38"/>
    <p:sldId id="578" r:id="rId39"/>
    <p:sldId id="579" r:id="rId40"/>
    <p:sldId id="581" r:id="rId41"/>
    <p:sldId id="582" r:id="rId42"/>
    <p:sldId id="584" r:id="rId43"/>
    <p:sldId id="585" r:id="rId44"/>
    <p:sldId id="586" r:id="rId45"/>
    <p:sldId id="587" r:id="rId46"/>
    <p:sldId id="588" r:id="rId47"/>
    <p:sldId id="589" r:id="rId48"/>
    <p:sldId id="541" r:id="rId49"/>
    <p:sldId id="543" r:id="rId50"/>
    <p:sldId id="542" r:id="rId51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400" i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4" userDrawn="1">
          <p15:clr>
            <a:srgbClr val="A4A3A4"/>
          </p15:clr>
        </p15:guide>
        <p15:guide id="2" orient="horz" pos="2872" userDrawn="1">
          <p15:clr>
            <a:srgbClr val="A4A3A4"/>
          </p15:clr>
        </p15:guide>
        <p15:guide id="3" orient="horz" pos="3193" userDrawn="1">
          <p15:clr>
            <a:srgbClr val="A4A3A4"/>
          </p15:clr>
        </p15:guide>
        <p15:guide id="4" orient="horz" pos="351" userDrawn="1">
          <p15:clr>
            <a:srgbClr val="A4A3A4"/>
          </p15:clr>
        </p15:guide>
        <p15:guide id="5" pos="255" userDrawn="1">
          <p15:clr>
            <a:srgbClr val="A4A3A4"/>
          </p15:clr>
        </p15:guide>
        <p15:guide id="6" pos="2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185" userDrawn="1">
          <p15:clr>
            <a:srgbClr val="A4A3A4"/>
          </p15:clr>
        </p15:guide>
        <p15:guide id="3" orient="horz" pos="2929">
          <p15:clr>
            <a:srgbClr val="A4A3A4"/>
          </p15:clr>
        </p15:guide>
        <p15:guide id="4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172"/>
    <a:srgbClr val="D98329"/>
    <a:srgbClr val="B1EC9C"/>
    <a:srgbClr val="A5E3BE"/>
    <a:srgbClr val="000000"/>
    <a:srgbClr val="2C4360"/>
    <a:srgbClr val="063665"/>
    <a:srgbClr val="003399"/>
    <a:srgbClr val="170C42"/>
    <a:srgbClr val="A76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94826" autoAdjust="0"/>
  </p:normalViewPr>
  <p:slideViewPr>
    <p:cSldViewPr snapToGrid="0" showGuides="1">
      <p:cViewPr varScale="1">
        <p:scale>
          <a:sx n="138" d="100"/>
          <a:sy n="138" d="100"/>
        </p:scale>
        <p:origin x="1182" y="102"/>
      </p:cViewPr>
      <p:guideLst>
        <p:guide orient="horz" pos="604"/>
        <p:guide orient="horz" pos="2872"/>
        <p:guide orient="horz" pos="3193"/>
        <p:guide orient="horz" pos="351"/>
        <p:guide pos="255"/>
        <p:guide pos="2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-1392" y="-72"/>
      </p:cViewPr>
      <p:guideLst>
        <p:guide orient="horz" pos="2905"/>
        <p:guide pos="2185"/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3" tIns="46115" rIns="93823" bIns="46115" numCol="1" anchor="t" anchorCtr="0" compatLnSpc="1">
            <a:prstTxWarp prst="textNoShape">
              <a:avLst/>
            </a:prstTxWarp>
          </a:bodyPr>
          <a:lstStyle>
            <a:lvl1pPr defTabSz="932065" eaLnBrk="0" hangingPunct="0">
              <a:defRPr sz="1300" i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3" tIns="46115" rIns="93823" bIns="46115" numCol="1" anchor="t" anchorCtr="0" compatLnSpc="1">
            <a:prstTxWarp prst="textNoShape">
              <a:avLst/>
            </a:prstTxWarp>
          </a:bodyPr>
          <a:lstStyle>
            <a:lvl1pPr algn="r" defTabSz="932065" eaLnBrk="0" hangingPunct="0">
              <a:defRPr sz="1300" i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31267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3" tIns="46115" rIns="93823" bIns="46115" numCol="1" anchor="b" anchorCtr="0" compatLnSpc="1">
            <a:prstTxWarp prst="textNoShape">
              <a:avLst/>
            </a:prstTxWarp>
          </a:bodyPr>
          <a:lstStyle>
            <a:lvl1pPr defTabSz="932065" eaLnBrk="0" hangingPunct="0">
              <a:defRPr sz="1300" i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8" y="8831267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3" tIns="46115" rIns="93823" bIns="46115" numCol="1" anchor="b" anchorCtr="0" compatLnSpc="1">
            <a:prstTxWarp prst="textNoShape">
              <a:avLst/>
            </a:prstTxWarp>
          </a:bodyPr>
          <a:lstStyle>
            <a:lvl1pPr algn="r" defTabSz="932065" eaLnBrk="0" hangingPunct="0">
              <a:defRPr sz="1300" i="0" smtClean="0"/>
            </a:lvl1pPr>
          </a:lstStyle>
          <a:p>
            <a:pPr>
              <a:defRPr/>
            </a:pPr>
            <a:fld id="{FCDF7B08-6AF1-401A-9F99-8557579AB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24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3" tIns="46115" rIns="93823" bIns="46115" numCol="1" anchor="t" anchorCtr="0" compatLnSpc="1">
            <a:prstTxWarp prst="textNoShape">
              <a:avLst/>
            </a:prstTxWarp>
          </a:bodyPr>
          <a:lstStyle>
            <a:lvl1pPr defTabSz="932065" eaLnBrk="0" hangingPunct="0">
              <a:defRPr sz="1300" i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3" tIns="46115" rIns="93823" bIns="46115" numCol="1" anchor="t" anchorCtr="0" compatLnSpc="1">
            <a:prstTxWarp prst="textNoShape">
              <a:avLst/>
            </a:prstTxWarp>
          </a:bodyPr>
          <a:lstStyle>
            <a:lvl1pPr algn="r" defTabSz="932065" eaLnBrk="0" hangingPunct="0">
              <a:defRPr sz="1300" i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2750" y="700088"/>
            <a:ext cx="6184900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1" y="4416431"/>
            <a:ext cx="51435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3" tIns="46115" rIns="93823" bIns="46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31267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3" tIns="46115" rIns="93823" bIns="46115" numCol="1" anchor="b" anchorCtr="0" compatLnSpc="1">
            <a:prstTxWarp prst="textNoShape">
              <a:avLst/>
            </a:prstTxWarp>
          </a:bodyPr>
          <a:lstStyle>
            <a:lvl1pPr defTabSz="932065" eaLnBrk="0" hangingPunct="0">
              <a:defRPr sz="1300" i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8" y="8831267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3" tIns="46115" rIns="93823" bIns="46115" numCol="1" anchor="b" anchorCtr="0" compatLnSpc="1">
            <a:prstTxWarp prst="textNoShape">
              <a:avLst/>
            </a:prstTxWarp>
          </a:bodyPr>
          <a:lstStyle>
            <a:lvl1pPr algn="r" defTabSz="932065" eaLnBrk="0" hangingPunct="0">
              <a:defRPr sz="1300" i="0" smtClean="0"/>
            </a:lvl1pPr>
          </a:lstStyle>
          <a:p>
            <a:pPr>
              <a:defRPr/>
            </a:pPr>
            <a:fld id="{1D9C813F-31CD-4A4D-9D17-E944114B4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5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700088"/>
            <a:ext cx="6184900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1CEA-870A-4A71-A424-5DE4ECDE6BD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1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5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71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C813F-31CD-4A4D-9D17-E944114B418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6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"/>
            <a:ext cx="9144000" cy="1591164"/>
          </a:xfrm>
          <a:prstGeom prst="rect">
            <a:avLst/>
          </a:prstGeom>
          <a:solidFill>
            <a:srgbClr val="075487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244" name="Rectangle 172"/>
          <p:cNvSpPr>
            <a:spLocks noGrp="1" noChangeArrowheads="1"/>
          </p:cNvSpPr>
          <p:nvPr>
            <p:ph type="ctrTitle" sz="quarter"/>
          </p:nvPr>
        </p:nvSpPr>
        <p:spPr>
          <a:xfrm>
            <a:off x="353680" y="1947030"/>
            <a:ext cx="8122143" cy="585876"/>
          </a:xfrm>
        </p:spPr>
        <p:txBody>
          <a:bodyPr lIns="92075" tIns="46038" rIns="92075" bIns="46038"/>
          <a:lstStyle>
            <a:lvl1pPr>
              <a:defRPr sz="4200">
                <a:solidFill>
                  <a:srgbClr val="0E41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45" name="Rectangle 17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6853" y="2642526"/>
            <a:ext cx="6858000" cy="514350"/>
          </a:xfrm>
        </p:spPr>
        <p:txBody>
          <a:bodyPr lIns="92075" tIns="46038" rIns="92075" bIns="46038"/>
          <a:lstStyle>
            <a:lvl1pPr marL="0" indent="0">
              <a:buFont typeface="Symbol" charset="2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1687676"/>
            <a:ext cx="9144000" cy="77116"/>
          </a:xfrm>
          <a:prstGeom prst="rect">
            <a:avLst/>
          </a:prstGeom>
          <a:solidFill>
            <a:srgbClr val="D9832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0" y="483954"/>
            <a:ext cx="3556000" cy="71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07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25268"/>
            <a:ext cx="8001000" cy="571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882637"/>
            <a:ext cx="8001000" cy="3032522"/>
          </a:xfrm>
        </p:spPr>
        <p:txBody>
          <a:bodyPr/>
          <a:lstStyle>
            <a:lvl1pPr marL="228594" indent="-228594">
              <a:buFont typeface="Arial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fld id="{70487D04-C7B9-475E-BA4A-C5C0136C28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5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03" y="217842"/>
            <a:ext cx="8001000" cy="571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936247"/>
            <a:ext cx="3924300" cy="30325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7485" y="936247"/>
            <a:ext cx="3924300" cy="30325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1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5E77-6133-4C53-BD8F-117ABB9B7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8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18543"/>
            <a:ext cx="8001000" cy="571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FFC24-2618-466E-923D-381CBC98C5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5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AF962-131E-4045-B6AD-5003576414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3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B17F4-25B9-482C-9E0A-1A838E62EC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77" y="1952947"/>
            <a:ext cx="5373677" cy="10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4585524"/>
            <a:ext cx="9144000" cy="557976"/>
          </a:xfrm>
          <a:prstGeom prst="rect">
            <a:avLst/>
          </a:prstGeom>
          <a:solidFill>
            <a:srgbClr val="075487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27" name="Rectangle 1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338" y="852106"/>
            <a:ext cx="8021765" cy="366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45"/>
          <p:cNvSpPr>
            <a:spLocks noGrp="1" noChangeArrowheads="1"/>
          </p:cNvSpPr>
          <p:nvPr>
            <p:ph type="title"/>
          </p:nvPr>
        </p:nvSpPr>
        <p:spPr bwMode="auto">
          <a:xfrm>
            <a:off x="327333" y="210741"/>
            <a:ext cx="8001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Box 150"/>
          <p:cNvSpPr txBox="1">
            <a:spLocks noChangeArrowheads="1"/>
          </p:cNvSpPr>
          <p:nvPr userDrawn="1"/>
        </p:nvSpPr>
        <p:spPr bwMode="auto">
          <a:xfrm>
            <a:off x="8555038" y="4715778"/>
            <a:ext cx="425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000" dirty="0"/>
          </a:p>
        </p:txBody>
      </p:sp>
      <p:sp>
        <p:nvSpPr>
          <p:cNvPr id="1175" name="Rectangle 1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1538" y="4893135"/>
            <a:ext cx="455612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i="0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6BB17F4-25B9-482C-9E0A-1A838E62EC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6" y="4669228"/>
            <a:ext cx="454617" cy="3984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7" r:id="rId2"/>
    <p:sldLayoutId id="2147483768" r:id="rId3"/>
    <p:sldLayoutId id="2147483769" r:id="rId4"/>
    <p:sldLayoutId id="2147483770" r:id="rId5"/>
    <p:sldLayoutId id="2147483772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618B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618B"/>
          </a:solidFill>
          <a:latin typeface="Century Gothic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618B"/>
          </a:solidFill>
          <a:latin typeface="Century Gothic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618B"/>
          </a:solidFill>
          <a:latin typeface="Century Gothic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618B"/>
          </a:solidFill>
          <a:latin typeface="Century Gothic" charset="0"/>
          <a:ea typeface="MS PGothic" pitchFamily="34" charset="-128"/>
          <a:cs typeface="ＭＳ Ｐゴシック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60032"/>
          </a:solidFill>
          <a:latin typeface="Century Gothic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60032"/>
          </a:solidFill>
          <a:latin typeface="Century Gothic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60032"/>
          </a:solidFill>
          <a:latin typeface="Century Gothic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60032"/>
          </a:solidFill>
          <a:latin typeface="Century Gothic" charset="0"/>
        </a:defRPr>
      </a:lvl9pPr>
    </p:titleStyle>
    <p:bodyStyle>
      <a:lvl1pPr marL="228594" indent="-228594" algn="l" rtl="0" eaLnBrk="1" fontAlgn="base" hangingPunct="1">
        <a:spcBef>
          <a:spcPts val="1200"/>
        </a:spcBef>
        <a:spcAft>
          <a:spcPct val="0"/>
        </a:spcAft>
        <a:buClr>
          <a:srgbClr val="000066"/>
        </a:buClr>
        <a:buSzPct val="80000"/>
        <a:buFont typeface="Arial" charset="0"/>
        <a:buChar char="•"/>
        <a:defRPr sz="2400" b="1">
          <a:solidFill>
            <a:schemeClr val="tx1">
              <a:lumMod val="95000"/>
              <a:lumOff val="5000"/>
            </a:schemeClr>
          </a:solidFill>
          <a:latin typeface="+mn-lt"/>
          <a:ea typeface="MS PGothic" pitchFamily="34" charset="-128"/>
          <a:cs typeface="ＭＳ Ｐゴシック" charset="-128"/>
        </a:defRPr>
      </a:lvl1pPr>
      <a:lvl2pPr marL="634984" indent="-228594" algn="l" rtl="0" eaLnBrk="1" fontAlgn="base" hangingPunct="1">
        <a:spcBef>
          <a:spcPts val="600"/>
        </a:spcBef>
        <a:spcAft>
          <a:spcPct val="0"/>
        </a:spcAft>
        <a:buClr>
          <a:srgbClr val="000066"/>
        </a:buClr>
        <a:buChar char="–"/>
        <a:defRPr sz="2400">
          <a:solidFill>
            <a:schemeClr val="tx1">
              <a:lumMod val="95000"/>
              <a:lumOff val="5000"/>
            </a:schemeClr>
          </a:solidFill>
          <a:latin typeface="+mn-lt"/>
          <a:ea typeface="MS PGothic" pitchFamily="34" charset="-128"/>
        </a:defRPr>
      </a:lvl2pPr>
      <a:lvl3pPr marL="977876" indent="-177796" algn="l" rtl="0" eaLnBrk="1" fontAlgn="base" hangingPunct="1">
        <a:spcBef>
          <a:spcPts val="300"/>
        </a:spcBef>
        <a:spcAft>
          <a:spcPct val="0"/>
        </a:spcAft>
        <a:buClr>
          <a:srgbClr val="000066"/>
        </a:buClr>
        <a:buFont typeface="Times" charset="0"/>
        <a:buChar char="•"/>
        <a:defRPr>
          <a:solidFill>
            <a:schemeClr val="tx1">
              <a:lumMod val="95000"/>
              <a:lumOff val="5000"/>
            </a:schemeClr>
          </a:solidFill>
          <a:latin typeface="+mn-lt"/>
          <a:ea typeface="MS PGothic" pitchFamily="34" charset="-128"/>
        </a:defRPr>
      </a:lvl3pPr>
      <a:lvl4pPr marL="1662072" indent="-228594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–"/>
        <a:defRPr sz="1200">
          <a:solidFill>
            <a:schemeClr val="tx1">
              <a:lumMod val="95000"/>
              <a:lumOff val="5000"/>
            </a:schemeClr>
          </a:solidFill>
          <a:latin typeface="+mn-lt"/>
          <a:ea typeface="MS PGothic" pitchFamily="34" charset="-128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defRPr sz="1200">
          <a:solidFill>
            <a:schemeClr val="tx1">
              <a:lumMod val="95000"/>
              <a:lumOff val="5000"/>
            </a:schemeClr>
          </a:solidFill>
          <a:latin typeface="+mn-lt"/>
          <a:ea typeface="MS PGothic" pitchFamily="34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defRPr sz="1200">
          <a:solidFill>
            <a:srgbClr val="010000"/>
          </a:solidFill>
          <a:latin typeface="+mn-lt"/>
          <a:ea typeface="ＭＳ Ｐゴシック" charset="-128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defRPr sz="1200">
          <a:solidFill>
            <a:srgbClr val="010000"/>
          </a:solidFill>
          <a:latin typeface="+mn-lt"/>
          <a:ea typeface="ＭＳ Ｐゴシック" charset="-128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defRPr sz="1200">
          <a:solidFill>
            <a:srgbClr val="010000"/>
          </a:solidFill>
          <a:latin typeface="+mn-lt"/>
          <a:ea typeface="ＭＳ Ｐゴシック" charset="-128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defRPr sz="1200">
          <a:solidFill>
            <a:srgbClr val="01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000" dirty="0"/>
              <a:t>KRTA 2021 Board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53680" y="3939391"/>
            <a:ext cx="5887489" cy="230700"/>
          </a:xfrm>
        </p:spPr>
        <p:txBody>
          <a:bodyPr/>
          <a:lstStyle/>
          <a:p>
            <a:r>
              <a:rPr lang="en-US" sz="2000" dirty="0"/>
              <a:t>July11, 2022</a:t>
            </a:r>
          </a:p>
          <a:p>
            <a:r>
              <a:rPr lang="en-US" sz="2000" dirty="0"/>
              <a:t>Mike Lewis – Regional Vice President</a:t>
            </a:r>
          </a:p>
        </p:txBody>
      </p:sp>
      <p:pic>
        <p:nvPicPr>
          <p:cNvPr id="1026" name="Picture 2" descr="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90" y="3430316"/>
            <a:ext cx="15176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00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4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0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5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1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59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60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3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19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7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Key Ratio Trend Analysis</a:t>
            </a:r>
          </a:p>
          <a:p>
            <a:pPr lvl="1"/>
            <a:r>
              <a:rPr lang="en-US"/>
              <a:t>812 </a:t>
            </a:r>
            <a:r>
              <a:rPr lang="en-US" dirty="0"/>
              <a:t>Coops</a:t>
            </a:r>
          </a:p>
          <a:p>
            <a:pPr lvl="1"/>
            <a:r>
              <a:rPr lang="en-US" dirty="0"/>
              <a:t>Groupings (National, State, Consumer Size, Power Supply Group, Plant Growth)</a:t>
            </a:r>
          </a:p>
          <a:p>
            <a:r>
              <a:rPr lang="en-US" sz="2100" dirty="0"/>
              <a:t>Benchmarking tool</a:t>
            </a:r>
          </a:p>
          <a:p>
            <a:r>
              <a:rPr lang="en-US" sz="2100" dirty="0"/>
              <a:t>You’ve seen one coop, you’ve seen one coop!</a:t>
            </a:r>
          </a:p>
          <a:p>
            <a:r>
              <a:rPr lang="en-US" sz="2100" dirty="0"/>
              <a:t>Look for trends</a:t>
            </a:r>
          </a:p>
          <a:p>
            <a:r>
              <a:rPr lang="en-US" sz="2100" dirty="0"/>
              <a:t>Look for unusual or unexpected variances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7D04-C7B9-475E-BA4A-C5C0136C287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72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09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34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7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31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0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58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09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77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7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7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05098" y="789342"/>
            <a:ext cx="3279371" cy="3431595"/>
          </a:xfrm>
        </p:spPr>
        <p:txBody>
          <a:bodyPr/>
          <a:lstStyle/>
          <a:p>
            <a:pPr marL="0" indent="0" algn="ctr">
              <a:spcAft>
                <a:spcPts val="450"/>
              </a:spcAft>
              <a:buNone/>
            </a:pPr>
            <a:r>
              <a:rPr lang="en-US" u="sng" dirty="0"/>
              <a:t>Peer Group Comparison</a:t>
            </a:r>
            <a:endParaRPr lang="en-US" dirty="0"/>
          </a:p>
          <a:p>
            <a:pPr marL="0" indent="0" algn="ctr">
              <a:spcBef>
                <a:spcPts val="450"/>
              </a:spcBef>
              <a:spcAft>
                <a:spcPts val="0"/>
              </a:spcAft>
              <a:buNone/>
            </a:pPr>
            <a:r>
              <a:rPr lang="en-US" dirty="0"/>
              <a:t>United States</a:t>
            </a:r>
          </a:p>
          <a:p>
            <a:pPr marL="0" indent="0" algn="ctr">
              <a:spcBef>
                <a:spcPts val="45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812</a:t>
            </a:r>
          </a:p>
          <a:p>
            <a:pPr marL="0" indent="0" algn="ctr">
              <a:spcBef>
                <a:spcPts val="45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spcBef>
                <a:spcPts val="450"/>
              </a:spcBef>
              <a:spcAft>
                <a:spcPts val="0"/>
              </a:spcAft>
              <a:buNone/>
            </a:pPr>
            <a:r>
              <a:rPr lang="en-US" dirty="0"/>
              <a:t>Kansas</a:t>
            </a:r>
          </a:p>
          <a:p>
            <a:pPr marL="0" indent="0" algn="ctr">
              <a:spcBef>
                <a:spcPts val="45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25</a:t>
            </a:r>
          </a:p>
          <a:p>
            <a:pPr marL="0" indent="0" algn="ctr">
              <a:spcBef>
                <a:spcPts val="45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spcBef>
                <a:spcPts val="450"/>
              </a:spcBef>
              <a:spcAft>
                <a:spcPts val="0"/>
              </a:spcAft>
              <a:buNone/>
            </a:pPr>
            <a:r>
              <a:rPr lang="en-US" dirty="0"/>
              <a:t>Power Supplier Sunflower</a:t>
            </a:r>
          </a:p>
          <a:p>
            <a:pPr marL="0" indent="0" algn="ctr">
              <a:spcBef>
                <a:spcPts val="45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7D04-C7B9-475E-BA4A-C5C0136C287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99" y="139271"/>
            <a:ext cx="1912610" cy="50684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5283012" y="1031109"/>
            <a:ext cx="2256167" cy="4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Clr>
                <a:srgbClr val="000066"/>
              </a:buClr>
              <a:buSzPct val="80000"/>
              <a:buFont typeface="Symbol" panose="05050102010706020507" pitchFamily="18" charset="2"/>
              <a:buChar char="·"/>
              <a:defRPr sz="2400" b="1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000066"/>
              </a:buClr>
              <a:buChar char="–"/>
              <a:defRPr sz="24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rgbClr val="000066"/>
              </a:buClr>
              <a:buFont typeface="Times" panose="02020603050405020304" pitchFamily="18" charset="0"/>
              <a:buChar char="•"/>
              <a:defRPr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Char char="–"/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0" dirty="0">
                <a:solidFill>
                  <a:srgbClr val="1D618B"/>
                </a:solidFill>
                <a:cs typeface="Arial" panose="020B0604020202020204" pitchFamily="34" charset="0"/>
              </a:rPr>
              <a:t>What You Can’t Do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8172" y="1439818"/>
            <a:ext cx="28287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buClr>
                <a:srgbClr val="003366"/>
              </a:buClr>
              <a:buSzPct val="75000"/>
              <a:buFont typeface="Symbol" pitchFamily="18" charset="2"/>
              <a:buChar char="·"/>
              <a:defRPr/>
            </a:pPr>
            <a:r>
              <a:rPr lang="en-US" sz="1500" b="1" i="0" kern="0" dirty="0">
                <a:latin typeface="Century Gothic"/>
                <a:cs typeface="Arial" charset="0"/>
              </a:rPr>
              <a:t>Answer why ratios are high or low</a:t>
            </a:r>
          </a:p>
          <a:p>
            <a:pPr marL="171450" indent="-171450">
              <a:spcBef>
                <a:spcPts val="0"/>
              </a:spcBef>
              <a:buClr>
                <a:srgbClr val="003366"/>
              </a:buClr>
              <a:buSzPct val="75000"/>
              <a:buFont typeface="Symbol" pitchFamily="18" charset="2"/>
              <a:buChar char="·"/>
              <a:defRPr/>
            </a:pPr>
            <a:r>
              <a:rPr lang="en-US" sz="1500" b="1" i="0" kern="0" dirty="0">
                <a:latin typeface="Century Gothic"/>
                <a:cs typeface="Arial" charset="0"/>
              </a:rPr>
              <a:t>Interpret financial goals</a:t>
            </a:r>
          </a:p>
          <a:p>
            <a:pPr marL="171450" indent="-171450">
              <a:spcBef>
                <a:spcPts val="0"/>
              </a:spcBef>
              <a:buClr>
                <a:srgbClr val="003366"/>
              </a:buClr>
              <a:buSzPct val="75000"/>
              <a:buFont typeface="Symbol" pitchFamily="18" charset="2"/>
              <a:buChar char="·"/>
              <a:defRPr/>
            </a:pPr>
            <a:endParaRPr lang="en-US" sz="1500" b="1" i="0" kern="0" dirty="0">
              <a:solidFill>
                <a:srgbClr val="072F67"/>
              </a:solidFill>
              <a:latin typeface="Century Gothic"/>
              <a:cs typeface="Arial" charset="0"/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31" y="1031109"/>
            <a:ext cx="307181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4796444" y="2539865"/>
            <a:ext cx="31404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Clr>
                <a:srgbClr val="000066"/>
              </a:buClr>
              <a:buSzPct val="80000"/>
              <a:buFont typeface="Symbol" panose="05050102010706020507" pitchFamily="18" charset="2"/>
              <a:buChar char="·"/>
              <a:defRPr sz="2400" b="1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000066"/>
              </a:buClr>
              <a:buChar char="–"/>
              <a:defRPr sz="24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rgbClr val="000066"/>
              </a:buClr>
              <a:buFont typeface="Times" panose="02020603050405020304" pitchFamily="18" charset="0"/>
              <a:buChar char="•"/>
              <a:defRPr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Char char="–"/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0" dirty="0">
                <a:solidFill>
                  <a:srgbClr val="1D618B"/>
                </a:solidFill>
                <a:cs typeface="Arial" panose="020B0604020202020204" pitchFamily="34" charset="0"/>
              </a:rPr>
              <a:t>What You CAN Do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20887" y="2974442"/>
            <a:ext cx="29160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0"/>
              </a:spcBef>
              <a:buClr>
                <a:srgbClr val="003366"/>
              </a:buClr>
              <a:buSzPct val="75000"/>
              <a:buFont typeface="Symbol" pitchFamily="18" charset="2"/>
              <a:buChar char="·"/>
              <a:defRPr/>
            </a:pPr>
            <a:r>
              <a:rPr lang="en-US" sz="1500" b="1" i="0" kern="0" dirty="0">
                <a:latin typeface="Century Gothic"/>
                <a:cs typeface="Arial" charset="0"/>
              </a:rPr>
              <a:t>See trends and variances</a:t>
            </a:r>
          </a:p>
          <a:p>
            <a:pPr marL="171450" indent="-171450">
              <a:spcBef>
                <a:spcPts val="0"/>
              </a:spcBef>
              <a:buClr>
                <a:srgbClr val="003366"/>
              </a:buClr>
              <a:buSzPct val="75000"/>
              <a:buFont typeface="Symbol" pitchFamily="18" charset="2"/>
              <a:buChar char="·"/>
              <a:defRPr/>
            </a:pPr>
            <a:r>
              <a:rPr lang="en-US" sz="1500" b="1" i="0" kern="0" dirty="0">
                <a:latin typeface="Century Gothic"/>
                <a:cs typeface="Arial" charset="0"/>
              </a:rPr>
              <a:t>Benchmark results of operations</a:t>
            </a:r>
          </a:p>
          <a:p>
            <a:pPr marL="171450" indent="-171450">
              <a:spcBef>
                <a:spcPts val="0"/>
              </a:spcBef>
              <a:buClr>
                <a:srgbClr val="003366"/>
              </a:buClr>
              <a:buSzPct val="75000"/>
              <a:buFont typeface="Symbol" pitchFamily="18" charset="2"/>
              <a:buChar char="·"/>
              <a:defRPr/>
            </a:pPr>
            <a:r>
              <a:rPr lang="en-US" sz="1500" b="1" i="0" kern="0" dirty="0">
                <a:latin typeface="Century Gothic"/>
                <a:cs typeface="Arial" charset="0"/>
              </a:rPr>
              <a:t>See strengths and areas for improvement</a:t>
            </a: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86" y="2539865"/>
            <a:ext cx="314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689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61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46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88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45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28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60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64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4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42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2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Title 1"/>
          <p:cNvSpPr>
            <a:spLocks noGrp="1"/>
          </p:cNvSpPr>
          <p:nvPr>
            <p:ph type="title" idx="4294967295"/>
          </p:nvPr>
        </p:nvSpPr>
        <p:spPr>
          <a:xfrm>
            <a:off x="1254930" y="171033"/>
            <a:ext cx="4672013" cy="364331"/>
          </a:xfrm>
        </p:spPr>
        <p:txBody>
          <a:bodyPr anchor="b"/>
          <a:lstStyle/>
          <a:p>
            <a:r>
              <a:rPr lang="en-US" dirty="0"/>
              <a:t>Power of the KRTA</a:t>
            </a:r>
          </a:p>
        </p:txBody>
      </p:sp>
      <p:sp>
        <p:nvSpPr>
          <p:cNvPr id="558083" name="Content Placeholder 2"/>
          <p:cNvSpPr>
            <a:spLocks noGrp="1"/>
          </p:cNvSpPr>
          <p:nvPr>
            <p:ph sz="half" idx="4294967295"/>
          </p:nvPr>
        </p:nvSpPr>
        <p:spPr>
          <a:xfrm>
            <a:off x="1367810" y="824502"/>
            <a:ext cx="3029534" cy="3533026"/>
          </a:xfrm>
        </p:spPr>
        <p:txBody>
          <a:bodyPr/>
          <a:lstStyle/>
          <a:p>
            <a:pPr marL="0" indent="0">
              <a:buNone/>
            </a:pPr>
            <a:r>
              <a:rPr lang="en-US" sz="2025" dirty="0"/>
              <a:t>Peer Groups </a:t>
            </a:r>
          </a:p>
          <a:p>
            <a:pPr marL="0" indent="0">
              <a:buNone/>
            </a:pPr>
            <a:endParaRPr lang="en-US" sz="2025" dirty="0"/>
          </a:p>
          <a:p>
            <a:pPr marL="485763" lvl="1" indent="-257168">
              <a:buFont typeface="Century Gothic" pitchFamily="34" charset="0"/>
              <a:buAutoNum type="arabicPeriod"/>
            </a:pPr>
            <a:r>
              <a:rPr lang="en-US" sz="1500" b="1" dirty="0">
                <a:solidFill>
                  <a:srgbClr val="FF0000"/>
                </a:solidFill>
              </a:rPr>
              <a:t>Nation</a:t>
            </a:r>
          </a:p>
          <a:p>
            <a:pPr marL="485763" lvl="1" indent="-257168">
              <a:buFont typeface="Century Gothic" pitchFamily="34" charset="0"/>
              <a:buAutoNum type="arabicPeriod"/>
            </a:pPr>
            <a:r>
              <a:rPr lang="en-US" sz="1500" b="1" dirty="0">
                <a:solidFill>
                  <a:srgbClr val="FF0000"/>
                </a:solidFill>
              </a:rPr>
              <a:t>State</a:t>
            </a:r>
          </a:p>
          <a:p>
            <a:pPr marL="485763" lvl="1" indent="-257168">
              <a:buFont typeface="Century Gothic" pitchFamily="34" charset="0"/>
              <a:buAutoNum type="arabicPeriod"/>
            </a:pPr>
            <a:r>
              <a:rPr lang="en-US" sz="1500" dirty="0">
                <a:solidFill>
                  <a:schemeClr val="tx1"/>
                </a:solidFill>
              </a:rPr>
              <a:t>Similar Size (Consumers)</a:t>
            </a:r>
          </a:p>
          <a:p>
            <a:pPr marL="485763" lvl="1" indent="-257168">
              <a:buFont typeface="Century Gothic" pitchFamily="34" charset="0"/>
              <a:buAutoNum type="arabicPeriod"/>
            </a:pPr>
            <a:r>
              <a:rPr lang="en-US" sz="1500" b="1" dirty="0">
                <a:solidFill>
                  <a:srgbClr val="FF0000"/>
                </a:solidFill>
              </a:rPr>
              <a:t>Same Power Supply</a:t>
            </a:r>
          </a:p>
          <a:p>
            <a:pPr marL="485763" lvl="1" indent="-257168">
              <a:buFont typeface="Century Gothic" pitchFamily="34" charset="0"/>
              <a:buAutoNum type="arabicPeriod"/>
            </a:pPr>
            <a:r>
              <a:rPr lang="en-US" sz="1500" dirty="0"/>
              <a:t>Similar growth</a:t>
            </a:r>
          </a:p>
        </p:txBody>
      </p:sp>
      <p:sp>
        <p:nvSpPr>
          <p:cNvPr id="558084" name="Content Placeholder 3"/>
          <p:cNvSpPr>
            <a:spLocks noGrp="1"/>
          </p:cNvSpPr>
          <p:nvPr>
            <p:ph sz="half" idx="4294967295"/>
          </p:nvPr>
        </p:nvSpPr>
        <p:spPr>
          <a:xfrm>
            <a:off x="4397344" y="824501"/>
            <a:ext cx="3214523" cy="362934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025" dirty="0">
                <a:latin typeface="Helv"/>
              </a:rPr>
              <a:t>Categories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2025" dirty="0">
              <a:latin typeface="Helv"/>
            </a:endParaRPr>
          </a:p>
          <a:p>
            <a:pPr marL="485763" lvl="1" indent="-257168">
              <a:spcBef>
                <a:spcPct val="0"/>
              </a:spcBef>
              <a:buFont typeface="Century Gothic" pitchFamily="34" charset="0"/>
              <a:buAutoNum type="arabicPeriod"/>
            </a:pPr>
            <a:r>
              <a:rPr lang="en-US" sz="1500" dirty="0">
                <a:latin typeface="Helv"/>
              </a:rPr>
              <a:t>Base Group</a:t>
            </a:r>
          </a:p>
          <a:p>
            <a:pPr marL="485763" lvl="1" indent="-257168">
              <a:spcBef>
                <a:spcPct val="0"/>
              </a:spcBef>
              <a:buFont typeface="Century Gothic" pitchFamily="34" charset="0"/>
              <a:buAutoNum type="arabicPeriod"/>
            </a:pPr>
            <a:r>
              <a:rPr lang="en-US" sz="1500" dirty="0">
                <a:latin typeface="Helv"/>
              </a:rPr>
              <a:t>Financial Ratios </a:t>
            </a:r>
          </a:p>
          <a:p>
            <a:pPr marL="485763" lvl="1" indent="-257168">
              <a:spcBef>
                <a:spcPct val="0"/>
              </a:spcBef>
              <a:buFont typeface="Century Gothic" pitchFamily="34" charset="0"/>
              <a:buAutoNum type="arabicPeriod"/>
            </a:pPr>
            <a:r>
              <a:rPr lang="en-US" sz="1500" dirty="0">
                <a:latin typeface="Helv"/>
              </a:rPr>
              <a:t>Revenue &amp; Margins Ratios </a:t>
            </a:r>
          </a:p>
          <a:p>
            <a:pPr marL="485763" lvl="1" indent="-257168">
              <a:spcBef>
                <a:spcPct val="0"/>
              </a:spcBef>
              <a:buFont typeface="Century Gothic" pitchFamily="34" charset="0"/>
              <a:buAutoNum type="arabicPeriod"/>
            </a:pPr>
            <a:r>
              <a:rPr lang="en-US" sz="1500" dirty="0">
                <a:latin typeface="Helv"/>
              </a:rPr>
              <a:t>Sales Ratios</a:t>
            </a:r>
          </a:p>
          <a:p>
            <a:pPr marL="485763" lvl="1" indent="-257168">
              <a:spcBef>
                <a:spcPct val="0"/>
              </a:spcBef>
              <a:buFont typeface="Century Gothic" pitchFamily="34" charset="0"/>
              <a:buAutoNum type="arabicPeriod"/>
            </a:pPr>
            <a:r>
              <a:rPr lang="en-US" sz="1500" dirty="0">
                <a:latin typeface="Helv"/>
              </a:rPr>
              <a:t>Controllable Expense Ratios </a:t>
            </a:r>
          </a:p>
          <a:p>
            <a:pPr marL="485763" lvl="1" indent="-257168">
              <a:spcBef>
                <a:spcPct val="0"/>
              </a:spcBef>
              <a:buFont typeface="Century Gothic" pitchFamily="34" charset="0"/>
              <a:buAutoNum type="arabicPeriod"/>
            </a:pPr>
            <a:r>
              <a:rPr lang="en-US" sz="1500" dirty="0">
                <a:latin typeface="Helv"/>
              </a:rPr>
              <a:t>Fixed Expense Ratios</a:t>
            </a:r>
          </a:p>
          <a:p>
            <a:pPr marL="485763" lvl="1" indent="-257168">
              <a:spcBef>
                <a:spcPct val="0"/>
              </a:spcBef>
              <a:buFont typeface="Century Gothic" pitchFamily="34" charset="0"/>
              <a:buAutoNum type="arabicPeriod"/>
            </a:pPr>
            <a:r>
              <a:rPr lang="en-US" sz="1500" dirty="0">
                <a:latin typeface="Helv"/>
              </a:rPr>
              <a:t>Total Expense Ratios</a:t>
            </a:r>
          </a:p>
          <a:p>
            <a:pPr marL="485763" lvl="1" indent="-257168">
              <a:spcBef>
                <a:spcPct val="0"/>
              </a:spcBef>
              <a:buFont typeface="Century Gothic" pitchFamily="34" charset="0"/>
              <a:buAutoNum type="arabicPeriod"/>
            </a:pPr>
            <a:r>
              <a:rPr lang="en-US" sz="1500" dirty="0">
                <a:latin typeface="Helv"/>
              </a:rPr>
              <a:t>Employee Ratios</a:t>
            </a:r>
          </a:p>
          <a:p>
            <a:pPr marL="485763" lvl="1" indent="-257168">
              <a:spcBef>
                <a:spcPct val="0"/>
              </a:spcBef>
              <a:buFont typeface="Century Gothic" pitchFamily="34" charset="0"/>
              <a:buAutoNum type="arabicPeriod"/>
            </a:pPr>
            <a:r>
              <a:rPr lang="en-US" sz="1500" dirty="0">
                <a:latin typeface="Helv"/>
              </a:rPr>
              <a:t>Growth Ratios</a:t>
            </a:r>
          </a:p>
          <a:p>
            <a:pPr marL="485763" lvl="1" indent="-257168">
              <a:spcBef>
                <a:spcPct val="0"/>
              </a:spcBef>
              <a:buFont typeface="Century Gothic" pitchFamily="34" charset="0"/>
              <a:buAutoNum type="arabicPeriod"/>
            </a:pPr>
            <a:r>
              <a:rPr lang="en-US" sz="1500" dirty="0">
                <a:latin typeface="Helv"/>
              </a:rPr>
              <a:t>Plant Ratios</a:t>
            </a:r>
          </a:p>
          <a:p>
            <a:pPr marL="485763" lvl="1" indent="-257168">
              <a:lnSpc>
                <a:spcPct val="90000"/>
              </a:lnSpc>
              <a:spcBef>
                <a:spcPct val="0"/>
              </a:spcBef>
              <a:buFont typeface="Century Gothic" pitchFamily="34" charset="0"/>
              <a:buAutoNum type="arabicPeriod"/>
            </a:pPr>
            <a:endParaRPr lang="en-US" sz="1500" dirty="0">
              <a:latin typeface="Helv"/>
            </a:endParaRPr>
          </a:p>
          <a:p>
            <a:pPr marL="485763" lvl="1" indent="-257168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00" dirty="0">
                <a:latin typeface="Helv"/>
              </a:rPr>
              <a:t>145 in total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79935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49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1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886" y="198882"/>
            <a:ext cx="6396228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20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17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55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ewis_Mik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1518" y="958454"/>
            <a:ext cx="1687468" cy="21526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7D04-C7B9-475E-BA4A-C5C0136C287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84710" y="3191128"/>
            <a:ext cx="207177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0" dirty="0">
                <a:latin typeface="Century Gothic"/>
                <a:cs typeface="Century Gothic"/>
              </a:rPr>
              <a:t>Joyce Germano</a:t>
            </a:r>
          </a:p>
          <a:p>
            <a:endParaRPr lang="en-US" sz="1350" b="1" i="0" dirty="0">
              <a:latin typeface="Century Gothic"/>
              <a:cs typeface="Century Gothic"/>
            </a:endParaRPr>
          </a:p>
          <a:p>
            <a:r>
              <a:rPr lang="en-US" sz="1050" i="0" dirty="0">
                <a:latin typeface="Century Gothic"/>
                <a:cs typeface="Century Gothic"/>
              </a:rPr>
              <a:t>Associate Vice President</a:t>
            </a:r>
          </a:p>
          <a:p>
            <a:r>
              <a:rPr lang="en-US" sz="1050" i="0" dirty="0">
                <a:latin typeface="Century Gothic"/>
                <a:cs typeface="Century Gothic"/>
              </a:rPr>
              <a:t>703-467-1753</a:t>
            </a:r>
          </a:p>
          <a:p>
            <a:r>
              <a:rPr lang="en-US" sz="1050" i="0" dirty="0">
                <a:latin typeface="Century Gothic"/>
                <a:cs typeface="Century Gothic"/>
              </a:rPr>
              <a:t>joyce.germano@nrucfc.coop</a:t>
            </a:r>
          </a:p>
          <a:p>
            <a:endParaRPr lang="en-US" sz="1050" i="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7741" y="3227358"/>
            <a:ext cx="1875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0" dirty="0">
                <a:latin typeface="Century Gothic"/>
                <a:cs typeface="Century Gothic"/>
              </a:rPr>
              <a:t>Mike Lewis</a:t>
            </a:r>
          </a:p>
          <a:p>
            <a:endParaRPr lang="en-US" sz="1050" i="0" dirty="0">
              <a:latin typeface="Century Gothic"/>
              <a:cs typeface="Century Gothic"/>
            </a:endParaRPr>
          </a:p>
          <a:p>
            <a:r>
              <a:rPr lang="en-US" sz="1050" i="0" dirty="0">
                <a:latin typeface="Century Gothic"/>
                <a:cs typeface="Century Gothic"/>
              </a:rPr>
              <a:t>Regional Vice President</a:t>
            </a:r>
          </a:p>
          <a:p>
            <a:r>
              <a:rPr lang="en-US" sz="1050" i="0" dirty="0">
                <a:latin typeface="Century Gothic"/>
                <a:cs typeface="Century Gothic"/>
              </a:rPr>
              <a:t>913-416-2532</a:t>
            </a:r>
          </a:p>
          <a:p>
            <a:r>
              <a:rPr lang="en-US" sz="1050" i="0" dirty="0" err="1">
                <a:latin typeface="Century Gothic"/>
                <a:cs typeface="Century Gothic"/>
              </a:rPr>
              <a:t>mike.lewis@nrucfc.coop</a:t>
            </a:r>
            <a:endParaRPr lang="en-US" sz="1050" i="0" dirty="0">
              <a:latin typeface="Century Gothic"/>
              <a:cs typeface="Century Gothic"/>
            </a:endParaRPr>
          </a:p>
          <a:p>
            <a:endParaRPr lang="en-US" sz="1050" i="0" dirty="0"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6458" y="3185083"/>
            <a:ext cx="24180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0" dirty="0">
                <a:latin typeface="Century Gothic"/>
                <a:cs typeface="Century Gothic"/>
              </a:rPr>
              <a:t>Amy Luongo</a:t>
            </a:r>
          </a:p>
          <a:p>
            <a:endParaRPr lang="en-US" sz="1050" i="0" dirty="0">
              <a:latin typeface="Century Gothic"/>
              <a:cs typeface="Century Gothic"/>
            </a:endParaRPr>
          </a:p>
          <a:p>
            <a:r>
              <a:rPr lang="en-US" sz="1050" i="0" dirty="0">
                <a:latin typeface="Century Gothic"/>
                <a:cs typeface="Century Gothic"/>
              </a:rPr>
              <a:t>VP, Portfolio Management</a:t>
            </a:r>
          </a:p>
          <a:p>
            <a:r>
              <a:rPr lang="en-US" sz="1050" i="0" dirty="0">
                <a:latin typeface="Century Gothic"/>
                <a:cs typeface="Century Gothic"/>
              </a:rPr>
              <a:t>703-467-1876</a:t>
            </a:r>
          </a:p>
          <a:p>
            <a:r>
              <a:rPr lang="en-US" sz="1050" i="0" dirty="0">
                <a:latin typeface="Century Gothic"/>
                <a:cs typeface="Century Gothic"/>
              </a:rPr>
              <a:t>amy.luongo@nrucfc.coop</a:t>
            </a:r>
          </a:p>
          <a:p>
            <a:endParaRPr lang="en-US" sz="1050" i="0" dirty="0">
              <a:latin typeface="Century Gothic"/>
              <a:cs typeface="Century Gothic"/>
            </a:endParaRPr>
          </a:p>
        </p:txBody>
      </p:sp>
      <p:pic>
        <p:nvPicPr>
          <p:cNvPr id="3" name="Picture 2" descr="Oxedine_Hampton_201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708" y="958454"/>
            <a:ext cx="1672829" cy="21526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84710" y="225268"/>
            <a:ext cx="6000750" cy="571500"/>
          </a:xfrm>
        </p:spPr>
        <p:txBody>
          <a:bodyPr/>
          <a:lstStyle/>
          <a:p>
            <a:r>
              <a:rPr lang="en-US" dirty="0"/>
              <a:t>Kansas Distribution Lending Team</a:t>
            </a:r>
            <a:br>
              <a:rPr lang="en-US" dirty="0"/>
            </a:br>
            <a:endParaRPr lang="en-US" sz="1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709" y="958454"/>
            <a:ext cx="1622418" cy="2152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4972" y="914600"/>
            <a:ext cx="1681823" cy="21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14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265715"/>
            <a:ext cx="4266330" cy="319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0" y="2107407"/>
            <a:ext cx="3276917" cy="800100"/>
          </a:xfrm>
        </p:spPr>
        <p:txBody>
          <a:bodyPr>
            <a:noAutofit/>
          </a:bodyPr>
          <a:lstStyle/>
          <a:p>
            <a:pPr algn="r"/>
            <a:r>
              <a:rPr lang="en-US" sz="4500" dirty="0"/>
              <a:t>Thank you!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143000" y="56035"/>
            <a:ext cx="176073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050" i="0">
                <a:latin typeface="Arial" panose="020B0604020202020204" pitchFamily="34" charset="0"/>
              </a:rPr>
              <a:t>                                            </a:t>
            </a:r>
            <a:endParaRPr lang="en-US" altLang="en-US" sz="1350" i="0"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43000" y="1506216"/>
            <a:ext cx="94961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050" i="0">
                <a:latin typeface="Arial" panose="020B0604020202020204" pitchFamily="34" charset="0"/>
              </a:rPr>
              <a:t>                      </a:t>
            </a:r>
            <a:endParaRPr lang="en-US" altLang="en-US" sz="1350" i="0">
              <a:latin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143000" y="3742210"/>
            <a:ext cx="47032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050" i="0">
                <a:latin typeface="Arial" panose="020B0604020202020204" pitchFamily="34" charset="0"/>
              </a:rPr>
              <a:t>         </a:t>
            </a:r>
            <a:endParaRPr lang="en-US" altLang="en-US" sz="1350" i="0">
              <a:latin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143000" y="4692328"/>
            <a:ext cx="47032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050" i="0">
                <a:latin typeface="Arial" panose="020B0604020202020204" pitchFamily="34" charset="0"/>
              </a:rPr>
              <a:t>         </a:t>
            </a:r>
            <a:endParaRPr lang="en-US" altLang="en-US" sz="1350" i="0">
              <a:latin typeface="Arial" panose="020B0604020202020204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143000" y="5649591"/>
            <a:ext cx="47032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050" i="0">
                <a:latin typeface="Arial" panose="020B0604020202020204" pitchFamily="34" charset="0"/>
              </a:rPr>
              <a:t>         </a:t>
            </a:r>
            <a:endParaRPr lang="en-US" altLang="en-US" sz="1350" i="0">
              <a:latin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143000" y="6606853"/>
            <a:ext cx="47032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r>
              <a:rPr lang="en-US" altLang="en-US" sz="1050" i="0">
                <a:latin typeface="Arial" panose="020B0604020202020204" pitchFamily="34" charset="0"/>
              </a:rPr>
              <a:t>         </a:t>
            </a:r>
            <a:endParaRPr lang="en-US" altLang="en-US" sz="1350" i="0">
              <a:latin typeface="Arial" panose="020B0604020202020204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48791" y="7418473"/>
            <a:ext cx="564641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hangingPunct="0"/>
            <a:r>
              <a:rPr lang="en-US" altLang="en-US" sz="1050" i="0">
                <a:latin typeface="Arial" panose="020B0604020202020204" pitchFamily="34" charset="0"/>
              </a:rPr>
              <a:t>             </a:t>
            </a:r>
            <a:endParaRPr lang="en-US" altLang="en-US" sz="450" i="0">
              <a:latin typeface="Arial" panose="020B0604020202020204" pitchFamily="34" charset="0"/>
            </a:endParaRPr>
          </a:p>
          <a:p>
            <a:pPr algn="ctr" defTabSz="685800" eaLnBrk="0" hangingPunct="0"/>
            <a:r>
              <a:rPr lang="en-US" altLang="en-US" sz="900" i="0">
                <a:latin typeface="Arial" panose="020B0604020202020204" pitchFamily="34" charset="0"/>
              </a:rPr>
              <a:t>         Matt Augustosky         Colleen Taylor</a:t>
            </a:r>
            <a:r>
              <a:rPr lang="en-US" altLang="en-US" sz="1050" i="0">
                <a:latin typeface="Arial" panose="020B0604020202020204" pitchFamily="34" charset="0"/>
              </a:rPr>
              <a:t>        </a:t>
            </a:r>
            <a:r>
              <a:rPr lang="en-US" altLang="en-US" sz="900" i="0">
                <a:latin typeface="Arial" panose="020B0604020202020204" pitchFamily="34" charset="0"/>
              </a:rPr>
              <a:t>Marianne Dusold               Jeff Butler               Jeff Kilpatrick</a:t>
            </a:r>
            <a:endParaRPr lang="en-US" altLang="en-US" sz="450" i="0">
              <a:latin typeface="Arial" panose="020B0604020202020204" pitchFamily="34" charset="0"/>
            </a:endParaRPr>
          </a:p>
          <a:p>
            <a:pPr algn="ctr" defTabSz="685800" eaLnBrk="0" hangingPunct="0"/>
            <a:r>
              <a:rPr lang="en-US" altLang="en-US" sz="750" i="0">
                <a:latin typeface="Arial" panose="020B0604020202020204" pitchFamily="34" charset="0"/>
              </a:rPr>
              <a:t>If you have any questions, please contact </a:t>
            </a:r>
            <a:r>
              <a:rPr lang="en-US" altLang="en-US" sz="750" b="1" i="0">
                <a:latin typeface="Arial" panose="020B0604020202020204" pitchFamily="34" charset="0"/>
              </a:rPr>
              <a:t>Jeff Butler at (580) 559-1772</a:t>
            </a:r>
            <a:r>
              <a:rPr lang="en-US" altLang="en-US" sz="750" i="0">
                <a:latin typeface="Arial" panose="020B0604020202020204" pitchFamily="34" charset="0"/>
              </a:rPr>
              <a:t> or </a:t>
            </a:r>
            <a:r>
              <a:rPr lang="en-US" altLang="en-US" sz="750" b="1" i="0">
                <a:latin typeface="Arial" panose="020B0604020202020204" pitchFamily="34" charset="0"/>
              </a:rPr>
              <a:t>Jeff Kilpatrick @ (571) 232-7118</a:t>
            </a:r>
            <a:r>
              <a:rPr lang="en-US" altLang="en-US" sz="750" i="0">
                <a:latin typeface="Arial" panose="020B0604020202020204" pitchFamily="34" charset="0"/>
              </a:rPr>
              <a:t>   </a:t>
            </a:r>
            <a:endParaRPr lang="en-US" altLang="en-US" sz="1350" i="0">
              <a:latin typeface="Arial" panose="020B060402020202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03428" y="2695354"/>
            <a:ext cx="3982032" cy="1219803"/>
          </a:xfrm>
        </p:spPr>
        <p:txBody>
          <a:bodyPr/>
          <a:lstStyle/>
          <a:p>
            <a:endParaRPr lang="en-US" sz="3600" dirty="0"/>
          </a:p>
          <a:p>
            <a:pPr marL="0" indent="0">
              <a:buNone/>
            </a:pPr>
            <a:r>
              <a:rPr lang="en-US" sz="2700" dirty="0"/>
              <a:t>Questions/Discussion</a:t>
            </a:r>
          </a:p>
        </p:txBody>
      </p:sp>
    </p:spTree>
    <p:extLst>
      <p:ext uri="{BB962C8B-B14F-4D97-AF65-F5344CB8AC3E}">
        <p14:creationId xmlns:p14="http://schemas.microsoft.com/office/powerpoint/2010/main" val="2129037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960" y="718583"/>
            <a:ext cx="4666080" cy="32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9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1FFC24-2618-466E-923D-381CBC98C5B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00162" y="560785"/>
            <a:ext cx="6435329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Clr>
                <a:srgbClr val="000066"/>
              </a:buClr>
              <a:buSzPct val="80000"/>
              <a:buFont typeface="Symbol" panose="05050102010706020507" pitchFamily="18" charset="2"/>
              <a:buChar char="·"/>
              <a:defRPr sz="2400" b="1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000066"/>
              </a:buClr>
              <a:buChar char="–"/>
              <a:defRPr sz="24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rgbClr val="000066"/>
              </a:buClr>
              <a:buFont typeface="Times" panose="02020603050405020304" pitchFamily="18" charset="0"/>
              <a:buChar char="•"/>
              <a:defRPr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Char char="–"/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0" dirty="0">
                <a:solidFill>
                  <a:srgbClr val="1D618B"/>
                </a:solidFill>
                <a:cs typeface="Arial" panose="020B0604020202020204" pitchFamily="34" charset="0"/>
              </a:rPr>
              <a:t>Median Value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31119" y="1202532"/>
            <a:ext cx="6423422" cy="325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ts val="1200"/>
              </a:spcBef>
              <a:buClr>
                <a:srgbClr val="000066"/>
              </a:buClr>
              <a:buSzPct val="80000"/>
              <a:buFont typeface="Symbol" panose="05050102010706020507" pitchFamily="18" charset="2"/>
              <a:buChar char="·"/>
              <a:defRPr sz="2400" b="1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000066"/>
              </a:buClr>
              <a:buChar char="–"/>
              <a:defRPr sz="24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00"/>
              </a:spcBef>
              <a:buClr>
                <a:srgbClr val="000066"/>
              </a:buClr>
              <a:buFont typeface="Times" panose="02020603050405020304" pitchFamily="18" charset="0"/>
              <a:buChar char="•"/>
              <a:defRPr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Char char="–"/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 sz="1200">
                <a:solidFill>
                  <a:srgbClr val="003366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100" i="0" dirty="0">
                <a:solidFill>
                  <a:schemeClr val="tx1"/>
                </a:solidFill>
                <a:cs typeface="Arial" panose="020B0604020202020204" pitchFamily="34" charset="0"/>
              </a:rPr>
              <a:t>KRTA uses MEDIAN values, not average, and ranks results from high to low</a:t>
            </a:r>
          </a:p>
          <a:p>
            <a:endParaRPr lang="en-US" altLang="en-US" sz="1350" i="0" dirty="0">
              <a:cs typeface="Arial" panose="020B0604020202020204" pitchFamily="34" charset="0"/>
            </a:endParaRPr>
          </a:p>
          <a:p>
            <a:endParaRPr lang="en-US" altLang="en-US" sz="2100" i="0" dirty="0">
              <a:cs typeface="Arial" panose="020B0604020202020204" pitchFamily="34" charset="0"/>
            </a:endParaRPr>
          </a:p>
          <a:p>
            <a:endParaRPr lang="en-US" altLang="en-US" sz="2100" i="0" dirty="0">
              <a:cs typeface="Arial" panose="020B0604020202020204" pitchFamily="34" charset="0"/>
            </a:endParaRPr>
          </a:p>
          <a:p>
            <a:endParaRPr lang="en-US" altLang="en-US" sz="2100" i="0" dirty="0">
              <a:cs typeface="Arial" panose="020B0604020202020204" pitchFamily="34" charset="0"/>
            </a:endParaRPr>
          </a:p>
          <a:p>
            <a:endParaRPr lang="en-US" altLang="en-US" sz="2100" i="0" dirty="0">
              <a:cs typeface="Arial" panose="020B0604020202020204" pitchFamily="34" charset="0"/>
            </a:endParaRPr>
          </a:p>
          <a:p>
            <a:endParaRPr lang="en-US" altLang="en-US" sz="600" i="0" dirty="0">
              <a:cs typeface="Arial" panose="020B0604020202020204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423048" y="931069"/>
            <a:ext cx="2183606" cy="0"/>
          </a:xfrm>
          <a:prstGeom prst="line">
            <a:avLst/>
          </a:prstGeom>
          <a:noFill/>
          <a:ln w="19050">
            <a:solidFill>
              <a:schemeClr val="accent4">
                <a:lumMod val="90000"/>
                <a:lumOff val="1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050" i="0" dirty="0">
              <a:cs typeface="Arial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012156" y="2120503"/>
            <a:ext cx="2628900" cy="1909763"/>
            <a:chOff x="1223963" y="3200234"/>
            <a:chExt cx="3505200" cy="254635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223963" y="3200234"/>
              <a:ext cx="3505200" cy="2546350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102870"/>
            <a:lstStyle/>
            <a:p>
              <a:pPr marL="86916" indent="-86916">
                <a:lnSpc>
                  <a:spcPct val="85000"/>
                </a:lnSpc>
                <a:spcBef>
                  <a:spcPct val="40000"/>
                </a:spcBef>
                <a:defRPr/>
              </a:pPr>
              <a:r>
                <a:rPr lang="en-US" sz="1500" b="1" i="0" u="sng" dirty="0">
                  <a:solidFill>
                    <a:srgbClr val="002060"/>
                  </a:solidFill>
                  <a:latin typeface="+mn-lt"/>
                  <a:cs typeface="Arial" charset="0"/>
                </a:rPr>
                <a:t>Average Example</a:t>
              </a:r>
            </a:p>
            <a:p>
              <a:pPr marL="86916" indent="-86916">
                <a:lnSpc>
                  <a:spcPct val="85000"/>
                </a:lnSpc>
                <a:spcBef>
                  <a:spcPct val="40000"/>
                </a:spcBef>
                <a:defRPr/>
              </a:pPr>
              <a:endParaRPr lang="en-US" sz="600" b="1" i="0" u="sng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348854" lvl="1" indent="-175022">
                <a:lnSpc>
                  <a:spcPct val="85000"/>
                </a:lnSpc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350" b="1" i="0" dirty="0">
                  <a:solidFill>
                    <a:srgbClr val="002060"/>
                  </a:solidFill>
                  <a:latin typeface="+mn-lt"/>
                  <a:cs typeface="Arial" charset="0"/>
                </a:rPr>
                <a:t>8,000</a:t>
              </a:r>
            </a:p>
            <a:p>
              <a:pPr marL="348854" lvl="1" indent="-175022">
                <a:lnSpc>
                  <a:spcPct val="85000"/>
                </a:lnSpc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350" b="1" i="0" dirty="0">
                  <a:solidFill>
                    <a:srgbClr val="002060"/>
                  </a:solidFill>
                  <a:latin typeface="+mn-lt"/>
                  <a:cs typeface="Arial" charset="0"/>
                </a:rPr>
                <a:t>76</a:t>
              </a:r>
            </a:p>
            <a:p>
              <a:pPr marL="348854" lvl="1" indent="-175022">
                <a:lnSpc>
                  <a:spcPct val="85000"/>
                </a:lnSpc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350" b="1" i="0" dirty="0">
                  <a:solidFill>
                    <a:srgbClr val="002060"/>
                  </a:solidFill>
                  <a:latin typeface="+mn-lt"/>
                  <a:cs typeface="Arial" charset="0"/>
                </a:rPr>
                <a:t>43</a:t>
              </a:r>
            </a:p>
            <a:p>
              <a:pPr marL="348854" lvl="1" indent="-175022">
                <a:lnSpc>
                  <a:spcPct val="85000"/>
                </a:lnSpc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350" b="1" i="0" dirty="0">
                  <a:solidFill>
                    <a:srgbClr val="002060"/>
                  </a:solidFill>
                  <a:latin typeface="+mn-lt"/>
                  <a:cs typeface="Arial" charset="0"/>
                </a:rPr>
                <a:t>8</a:t>
              </a:r>
            </a:p>
            <a:p>
              <a:pPr marL="348854" lvl="1" indent="-175022">
                <a:lnSpc>
                  <a:spcPct val="85000"/>
                </a:lnSpc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350" b="1" i="0" dirty="0">
                  <a:solidFill>
                    <a:srgbClr val="002060"/>
                  </a:solidFill>
                  <a:latin typeface="+mn-lt"/>
                  <a:cs typeface="Arial" charset="0"/>
                </a:rPr>
                <a:t>1</a:t>
              </a:r>
            </a:p>
            <a:p>
              <a:pPr marL="86916" indent="-86916">
                <a:lnSpc>
                  <a:spcPct val="85000"/>
                </a:lnSpc>
                <a:spcBef>
                  <a:spcPct val="40000"/>
                </a:spcBef>
                <a:defRPr/>
              </a:pPr>
              <a:r>
                <a:rPr lang="en-US" sz="1500" b="1" i="0" dirty="0">
                  <a:solidFill>
                    <a:srgbClr val="002060"/>
                  </a:solidFill>
                  <a:latin typeface="+mn-lt"/>
                  <a:cs typeface="Arial" charset="0"/>
                </a:rPr>
                <a:t>Average = 1,626</a:t>
              </a:r>
            </a:p>
            <a:p>
              <a:pPr marL="348854" lvl="1" indent="-175022">
                <a:lnSpc>
                  <a:spcPct val="75000"/>
                </a:lnSpc>
                <a:spcBef>
                  <a:spcPct val="20000"/>
                </a:spcBef>
                <a:buFontTx/>
                <a:buChar char="–"/>
                <a:defRPr/>
              </a:pPr>
              <a:endParaRPr lang="en-US" sz="1350" b="1" i="0" dirty="0">
                <a:solidFill>
                  <a:srgbClr val="00206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" name="AutoShape 5"/>
            <p:cNvSpPr>
              <a:spLocks/>
            </p:cNvSpPr>
            <p:nvPr/>
          </p:nvSpPr>
          <p:spPr bwMode="auto">
            <a:xfrm>
              <a:off x="2414365" y="3837508"/>
              <a:ext cx="373063" cy="1299678"/>
            </a:xfrm>
            <a:prstGeom prst="rightBrace">
              <a:avLst>
                <a:gd name="adj1" fmla="val 32515"/>
                <a:gd name="adj2" fmla="val 50000"/>
              </a:avLst>
            </a:prstGeom>
            <a:noFill/>
            <a:ln w="317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200"/>
                </a:spcBef>
                <a:buClr>
                  <a:srgbClr val="000066"/>
                </a:buClr>
                <a:buSzPct val="80000"/>
                <a:buFont typeface="Symbol" panose="05050102010706020507" pitchFamily="18" charset="2"/>
                <a:buChar char="·"/>
                <a:defRPr sz="2400" b="1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Clr>
                  <a:srgbClr val="000066"/>
                </a:buClr>
                <a:buChar char="–"/>
                <a:defRPr sz="24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00"/>
                </a:spcBef>
                <a:buClr>
                  <a:srgbClr val="000066"/>
                </a:buClr>
                <a:buFont typeface="Times" panose="02020603050405020304" pitchFamily="18" charset="0"/>
                <a:buChar char="•"/>
                <a:defRPr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Char char="–"/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50" b="0" i="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744566" y="4396307"/>
              <a:ext cx="18145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200"/>
                </a:spcBef>
                <a:buClr>
                  <a:srgbClr val="000066"/>
                </a:buClr>
                <a:buSzPct val="80000"/>
                <a:buFont typeface="Symbol" panose="05050102010706020507" pitchFamily="18" charset="2"/>
                <a:buChar char="·"/>
                <a:defRPr sz="2400" b="1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Clr>
                  <a:srgbClr val="000066"/>
                </a:buClr>
                <a:buChar char="–"/>
                <a:defRPr sz="24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00"/>
                </a:spcBef>
                <a:buClr>
                  <a:srgbClr val="000066"/>
                </a:buClr>
                <a:buFont typeface="Times" panose="02020603050405020304" pitchFamily="18" charset="0"/>
                <a:buChar char="•"/>
                <a:defRPr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Char char="–"/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 i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8,128 / 5 = 1,626</a:t>
              </a: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808935" y="2221706"/>
            <a:ext cx="2359819" cy="1757725"/>
            <a:chOff x="4169212" y="4129753"/>
            <a:chExt cx="3145971" cy="2344105"/>
          </a:xfrm>
        </p:grpSpPr>
        <p:sp>
          <p:nvSpPr>
            <p:cNvPr id="13" name="TextBox 12"/>
            <p:cNvSpPr txBox="1"/>
            <p:nvPr/>
          </p:nvSpPr>
          <p:spPr>
            <a:xfrm>
              <a:off x="4169212" y="4129753"/>
              <a:ext cx="3145971" cy="2344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86916" indent="-86916">
                <a:lnSpc>
                  <a:spcPct val="85000"/>
                </a:lnSpc>
                <a:defRPr/>
              </a:pPr>
              <a:r>
                <a:rPr lang="en-US" sz="1500" b="1" i="0" u="sng" dirty="0">
                  <a:solidFill>
                    <a:srgbClr val="002060"/>
                  </a:solidFill>
                  <a:latin typeface="+mn-lt"/>
                  <a:cs typeface="Arial" charset="0"/>
                </a:rPr>
                <a:t>Median Example</a:t>
              </a:r>
            </a:p>
            <a:p>
              <a:pPr marL="348854" lvl="1" indent="-175022">
                <a:lnSpc>
                  <a:spcPct val="85000"/>
                </a:lnSpc>
                <a:defRPr/>
              </a:pPr>
              <a:endParaRPr lang="en-US" sz="825" b="1" i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388144" lvl="1" indent="-214313">
                <a:lnSpc>
                  <a:spcPct val="85000"/>
                </a:lnSpc>
                <a:spcBef>
                  <a:spcPts val="324"/>
                </a:spcBef>
                <a:buFont typeface="Century Gothic" pitchFamily="34" charset="0"/>
                <a:buChar char="−"/>
                <a:defRPr/>
              </a:pPr>
              <a:r>
                <a:rPr lang="en-US" sz="1350" b="1" i="0" dirty="0">
                  <a:solidFill>
                    <a:srgbClr val="002060"/>
                  </a:solidFill>
                  <a:latin typeface="+mn-lt"/>
                  <a:cs typeface="Arial" charset="0"/>
                </a:rPr>
                <a:t>8,000</a:t>
              </a:r>
            </a:p>
            <a:p>
              <a:pPr marL="388144" lvl="1" indent="-214313">
                <a:lnSpc>
                  <a:spcPct val="85000"/>
                </a:lnSpc>
                <a:spcBef>
                  <a:spcPts val="324"/>
                </a:spcBef>
                <a:buFont typeface="Century Gothic" pitchFamily="34" charset="0"/>
                <a:buChar char="−"/>
                <a:defRPr/>
              </a:pPr>
              <a:r>
                <a:rPr lang="en-US" sz="1350" b="1" i="0" dirty="0">
                  <a:solidFill>
                    <a:srgbClr val="002060"/>
                  </a:solidFill>
                  <a:latin typeface="+mn-lt"/>
                  <a:cs typeface="Arial" charset="0"/>
                </a:rPr>
                <a:t>76</a:t>
              </a:r>
            </a:p>
            <a:p>
              <a:pPr marL="388144" lvl="1" indent="-214313">
                <a:lnSpc>
                  <a:spcPct val="85000"/>
                </a:lnSpc>
                <a:spcBef>
                  <a:spcPts val="324"/>
                </a:spcBef>
                <a:buFont typeface="Century Gothic" pitchFamily="34" charset="0"/>
                <a:buChar char="−"/>
                <a:defRPr/>
              </a:pPr>
              <a:r>
                <a:rPr lang="en-US" sz="1350" b="1" i="0" dirty="0">
                  <a:solidFill>
                    <a:srgbClr val="002060"/>
                  </a:solidFill>
                  <a:latin typeface="+mn-lt"/>
                  <a:cs typeface="Arial" charset="0"/>
                </a:rPr>
                <a:t>43</a:t>
              </a:r>
            </a:p>
            <a:p>
              <a:pPr marL="388144" lvl="1" indent="-214313">
                <a:lnSpc>
                  <a:spcPct val="85000"/>
                </a:lnSpc>
                <a:spcBef>
                  <a:spcPts val="324"/>
                </a:spcBef>
                <a:buFont typeface="Century Gothic" pitchFamily="34" charset="0"/>
                <a:buChar char="−"/>
                <a:defRPr/>
              </a:pPr>
              <a:r>
                <a:rPr lang="en-US" sz="1350" b="1" i="0" dirty="0">
                  <a:solidFill>
                    <a:srgbClr val="002060"/>
                  </a:solidFill>
                  <a:latin typeface="+mn-lt"/>
                  <a:cs typeface="Arial" charset="0"/>
                </a:rPr>
                <a:t>8</a:t>
              </a:r>
            </a:p>
            <a:p>
              <a:pPr marL="388144" lvl="1" indent="-214313">
                <a:lnSpc>
                  <a:spcPct val="85000"/>
                </a:lnSpc>
                <a:spcBef>
                  <a:spcPts val="324"/>
                </a:spcBef>
                <a:buFont typeface="Century Gothic" pitchFamily="34" charset="0"/>
                <a:buChar char="−"/>
                <a:defRPr/>
              </a:pPr>
              <a:r>
                <a:rPr lang="en-US" sz="1350" b="1" i="0" dirty="0">
                  <a:solidFill>
                    <a:srgbClr val="002060"/>
                  </a:solidFill>
                  <a:latin typeface="+mn-lt"/>
                  <a:cs typeface="Arial" charset="0"/>
                </a:rPr>
                <a:t>1</a:t>
              </a:r>
            </a:p>
            <a:p>
              <a:pPr marL="86916" indent="-86916">
                <a:lnSpc>
                  <a:spcPct val="85000"/>
                </a:lnSpc>
                <a:spcBef>
                  <a:spcPts val="720"/>
                </a:spcBef>
                <a:defRPr/>
              </a:pPr>
              <a:r>
                <a:rPr lang="en-US" sz="1500" b="1" i="0" dirty="0">
                  <a:solidFill>
                    <a:srgbClr val="002060"/>
                  </a:solidFill>
                  <a:latin typeface="+mn-lt"/>
                  <a:cs typeface="Arial" charset="0"/>
                </a:rPr>
                <a:t>Median = 43</a:t>
              </a:r>
            </a:p>
          </p:txBody>
        </p:sp>
        <p:sp>
          <p:nvSpPr>
            <p:cNvPr id="14" name="AutoShape 6"/>
            <p:cNvSpPr>
              <a:spLocks noChangeAspect="1" noChangeArrowheads="1"/>
            </p:cNvSpPr>
            <p:nvPr/>
          </p:nvSpPr>
          <p:spPr bwMode="auto">
            <a:xfrm>
              <a:off x="5147925" y="5143507"/>
              <a:ext cx="923925" cy="293688"/>
            </a:xfrm>
            <a:prstGeom prst="leftArrow">
              <a:avLst>
                <a:gd name="adj1" fmla="val 50000"/>
                <a:gd name="adj2" fmla="val 78649"/>
              </a:avLst>
            </a:prstGeom>
            <a:solidFill>
              <a:srgbClr val="C0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200"/>
                </a:spcBef>
                <a:buClr>
                  <a:srgbClr val="000066"/>
                </a:buClr>
                <a:buSzPct val="80000"/>
                <a:buFont typeface="Symbol" panose="05050102010706020507" pitchFamily="18" charset="2"/>
                <a:buChar char="·"/>
                <a:defRPr sz="2400" b="1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Clr>
                  <a:srgbClr val="000066"/>
                </a:buClr>
                <a:buChar char="–"/>
                <a:defRPr sz="24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ts val="300"/>
                </a:spcBef>
                <a:buClr>
                  <a:srgbClr val="000066"/>
                </a:buClr>
                <a:buFont typeface="Times" panose="02020603050405020304" pitchFamily="18" charset="0"/>
                <a:buChar char="•"/>
                <a:defRPr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0066"/>
                </a:buClr>
                <a:buChar char="–"/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0066"/>
                </a:buClr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defRPr sz="1200">
                  <a:solidFill>
                    <a:srgbClr val="00336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50" b="0" i="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29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5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60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2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AF962-131E-4045-B6AD-50035764141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48" y="198882"/>
            <a:ext cx="6394704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60158"/>
      </p:ext>
    </p:extLst>
  </p:cSld>
  <p:clrMapOvr>
    <a:masterClrMapping/>
  </p:clrMapOvr>
</p:sld>
</file>

<file path=ppt/theme/theme1.xml><?xml version="1.0" encoding="utf-8"?>
<a:theme xmlns:a="http://schemas.openxmlformats.org/drawingml/2006/main" name="AllStaff Meetings">
  <a:themeElements>
    <a:clrScheme name="Custom 20">
      <a:dk1>
        <a:srgbClr val="000000"/>
      </a:dk1>
      <a:lt1>
        <a:srgbClr val="FFFFFF"/>
      </a:lt1>
      <a:dk2>
        <a:srgbClr val="996633"/>
      </a:dk2>
      <a:lt2>
        <a:srgbClr val="808080"/>
      </a:lt2>
      <a:accent1>
        <a:srgbClr val="99CCFF"/>
      </a:accent1>
      <a:accent2>
        <a:srgbClr val="660033"/>
      </a:accent2>
      <a:accent3>
        <a:srgbClr val="FFFFFF"/>
      </a:accent3>
      <a:accent4>
        <a:srgbClr val="002A56"/>
      </a:accent4>
      <a:accent5>
        <a:srgbClr val="CAE2FF"/>
      </a:accent5>
      <a:accent6>
        <a:srgbClr val="5C002D"/>
      </a:accent6>
      <a:hlink>
        <a:srgbClr val="336633"/>
      </a:hlink>
      <a:folHlink>
        <a:srgbClr val="CC6600"/>
      </a:folHlink>
    </a:clrScheme>
    <a:fontScheme name="AllStaff Meeting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llStaff Meeting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Staff Meeting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Staff Meeting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Staff Meeting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Staff Meeting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Staff Meeting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Staff Meeting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0" id="{3C16CC02-487C-F545-86CE-F2E3735BA558}" vid="{4F15E1F1-4D8E-CA40-8C92-28210C066F8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ED4FF4E976BD4A8880ACEDD1878DFC" ma:contentTypeVersion="14" ma:contentTypeDescription="Create a new document." ma:contentTypeScope="" ma:versionID="97e0fc848ec9cc5fc997bab02ba6b37d">
  <xsd:schema xmlns:xsd="http://www.w3.org/2001/XMLSchema" xmlns:xs="http://www.w3.org/2001/XMLSchema" xmlns:p="http://schemas.microsoft.com/office/2006/metadata/properties" xmlns:ns1="http://schemas.microsoft.com/sharepoint/v3" xmlns:ns3="a47ebdad-d152-44d6-a237-fd9583514bff" xmlns:ns4="e35e7e4a-6f94-46ce-812a-b25e5116234f" targetNamespace="http://schemas.microsoft.com/office/2006/metadata/properties" ma:root="true" ma:fieldsID="eaf58a3e11b363bc8c262f9e7a74fb81" ns1:_="" ns3:_="" ns4:_="">
    <xsd:import namespace="http://schemas.microsoft.com/sharepoint/v3"/>
    <xsd:import namespace="a47ebdad-d152-44d6-a237-fd9583514bff"/>
    <xsd:import namespace="e35e7e4a-6f94-46ce-812a-b25e511623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ebdad-d152-44d6-a237-fd9583514b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e7e4a-6f94-46ce-812a-b25e5116234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E1C299-F3DC-4D49-B9BD-270D8998BF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0DF2AB-5BD4-4D3E-84F1-23DF6477DE3E}">
  <ds:schemaRefs>
    <ds:schemaRef ds:uri="a47ebdad-d152-44d6-a237-fd9583514bff"/>
    <ds:schemaRef ds:uri="e35e7e4a-6f94-46ce-812a-b25e5116234f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B7FA955-371A-44E3-A361-5EF6F968B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7ebdad-d152-44d6-a237-fd9583514bff"/>
    <ds:schemaRef ds:uri="e35e7e4a-6f94-46ce-812a-b25e511623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Template_Option1_</Template>
  <TotalTime>528</TotalTime>
  <Words>330</Words>
  <Application>Microsoft Office PowerPoint</Application>
  <PresentationFormat>On-screen Show (16:9)</PresentationFormat>
  <Paragraphs>148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Century Gothic</vt:lpstr>
      <vt:lpstr>Helv</vt:lpstr>
      <vt:lpstr>Symbol</vt:lpstr>
      <vt:lpstr>Times</vt:lpstr>
      <vt:lpstr>Times New Roman</vt:lpstr>
      <vt:lpstr>AllStaff Meetings</vt:lpstr>
      <vt:lpstr>KRTA 2021 Board Presentation</vt:lpstr>
      <vt:lpstr>KRTA</vt:lpstr>
      <vt:lpstr>PowerPoint Presentation</vt:lpstr>
      <vt:lpstr>Power of the KRTA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Kansas Distribution Lending Team 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Richard McLeon</cp:lastModifiedBy>
  <cp:revision>25</cp:revision>
  <cp:lastPrinted>2015-11-12T15:04:05Z</cp:lastPrinted>
  <dcterms:created xsi:type="dcterms:W3CDTF">2016-05-19T12:30:02Z</dcterms:created>
  <dcterms:modified xsi:type="dcterms:W3CDTF">2022-07-07T18:12:11Z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0x0101002EED4FF4E976BD4A8880ACEDD1878DFC</vt:lpwstr>
  </property>
  <property fmtid="{D5CDD505-2E9C-101B-9397-08002B2CF9AE}" pid="3" name="CFCDocumentType">
    <vt:lpwstr>1;#Other|d07822bd-1019-456c-9937-1067c67daa4d</vt:lpwstr>
  </property>
</Properties>
</file>