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2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.xml" ContentType="application/vnd.openxmlformats-officedocument.presentationml.notesSlide+xml"/>
  <Override PartName="/ppt/charts/chart2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.xml" ContentType="application/vnd.openxmlformats-officedocument.presentationml.notesSlide+xml"/>
  <Override PartName="/ppt/charts/chart2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.xml" ContentType="application/vnd.openxmlformats-officedocument.presentationml.notesSlide+xml"/>
  <Override PartName="/ppt/charts/chart2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.xml" ContentType="application/vnd.openxmlformats-officedocument.presentationml.notesSlide+xml"/>
  <Override PartName="/ppt/charts/chart2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6.xml" ContentType="application/vnd.openxmlformats-officedocument.presentationml.notesSlide+xml"/>
  <Override PartName="/ppt/charts/chart3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7.xml" ContentType="application/vnd.openxmlformats-officedocument.presentationml.notesSlide+xml"/>
  <Override PartName="/ppt/charts/chart3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8.xml" ContentType="application/vnd.openxmlformats-officedocument.presentationml.notesSlide+xml"/>
  <Override PartName="/ppt/charts/chart3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3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36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37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40.xml" ContentType="application/vnd.openxmlformats-officedocument.drawingml.chart+xml"/>
  <Override PartName="/ppt/notesSlides/notesSlide9.xml" ContentType="application/vnd.openxmlformats-officedocument.presentationml.notesSlide+xml"/>
  <Override PartName="/ppt/charts/chart4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1"/>
  </p:notesMasterIdLst>
  <p:sldIdLst>
    <p:sldId id="402" r:id="rId5"/>
    <p:sldId id="403" r:id="rId6"/>
    <p:sldId id="477" r:id="rId7"/>
    <p:sldId id="478" r:id="rId8"/>
    <p:sldId id="2286" r:id="rId9"/>
    <p:sldId id="2256" r:id="rId10"/>
    <p:sldId id="2257" r:id="rId11"/>
    <p:sldId id="2258" r:id="rId12"/>
    <p:sldId id="2291" r:id="rId13"/>
    <p:sldId id="362" r:id="rId14"/>
    <p:sldId id="267" r:id="rId15"/>
    <p:sldId id="361" r:id="rId16"/>
    <p:sldId id="355" r:id="rId17"/>
    <p:sldId id="356" r:id="rId18"/>
    <p:sldId id="357" r:id="rId19"/>
    <p:sldId id="557" r:id="rId20"/>
    <p:sldId id="505" r:id="rId21"/>
    <p:sldId id="751" r:id="rId22"/>
    <p:sldId id="2244" r:id="rId23"/>
    <p:sldId id="2245" r:id="rId24"/>
    <p:sldId id="2277" r:id="rId25"/>
    <p:sldId id="2251" r:id="rId26"/>
    <p:sldId id="554" r:id="rId27"/>
    <p:sldId id="555" r:id="rId28"/>
    <p:sldId id="556" r:id="rId29"/>
    <p:sldId id="2250" r:id="rId30"/>
    <p:sldId id="761" r:id="rId31"/>
    <p:sldId id="2289" r:id="rId32"/>
    <p:sldId id="2293" r:id="rId33"/>
    <p:sldId id="2247" r:id="rId34"/>
    <p:sldId id="2294" r:id="rId35"/>
    <p:sldId id="2249" r:id="rId36"/>
    <p:sldId id="2313" r:id="rId37"/>
    <p:sldId id="2303" r:id="rId38"/>
    <p:sldId id="446" r:id="rId39"/>
    <p:sldId id="2295" r:id="rId40"/>
    <p:sldId id="2296" r:id="rId41"/>
    <p:sldId id="2297" r:id="rId42"/>
    <p:sldId id="2298" r:id="rId43"/>
    <p:sldId id="2299" r:id="rId44"/>
    <p:sldId id="2300" r:id="rId45"/>
    <p:sldId id="2301" r:id="rId46"/>
    <p:sldId id="2302" r:id="rId47"/>
    <p:sldId id="2304" r:id="rId48"/>
    <p:sldId id="2305" r:id="rId49"/>
    <p:sldId id="2306" r:id="rId50"/>
    <p:sldId id="2307" r:id="rId51"/>
    <p:sldId id="2308" r:id="rId52"/>
    <p:sldId id="2309" r:id="rId53"/>
    <p:sldId id="2310" r:id="rId54"/>
    <p:sldId id="2311" r:id="rId55"/>
    <p:sldId id="2290" r:id="rId56"/>
    <p:sldId id="463" r:id="rId57"/>
    <p:sldId id="465" r:id="rId58"/>
    <p:sldId id="753" r:id="rId59"/>
    <p:sldId id="470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15A"/>
    <a:srgbClr val="008852"/>
    <a:srgbClr val="005997"/>
    <a:srgbClr val="F3E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85853366876121E-3"/>
          <c:y val="2.2909302761523431E-2"/>
          <c:w val="0.99820140315864569"/>
          <c:h val="0.8471729090093109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5997"/>
            </a:solidFill>
          </c:spPr>
          <c:invertIfNegative val="0"/>
          <c:dLbls>
            <c:dLbl>
              <c:idx val="7"/>
              <c:layout>
                <c:manualLayout>
                  <c:x val="4.5846823776271107E-3"/>
                  <c:y val="-5.70906343039201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EB3-4561-BB57-4E12EC6ED842}"/>
                </c:ext>
              </c:extLst>
            </c:dLbl>
            <c:dLbl>
              <c:idx val="9"/>
              <c:layout>
                <c:manualLayout>
                  <c:x val="-7.4185370158224156E-3"/>
                  <c:y val="6.15860891087668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89-46FE-9D25-A6D83B4A08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Sheet1!$B$1:$K$1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Sheet1!$B$2:$K$2</c:f>
              <c:numCache>
                <c:formatCode>0%</c:formatCode>
                <c:ptCount val="10"/>
                <c:pt idx="0">
                  <c:v>0.01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0.03</c:v>
                </c:pt>
                <c:pt idx="5">
                  <c:v>0.01</c:v>
                </c:pt>
                <c:pt idx="6">
                  <c:v>0.04</c:v>
                </c:pt>
                <c:pt idx="7">
                  <c:v>0.1</c:v>
                </c:pt>
                <c:pt idx="8">
                  <c:v>0.16</c:v>
                </c:pt>
                <c:pt idx="9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E5-4985-AC52-00EC6F4F992D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Sheet1!$B$1:$K$1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Sheet1!$B$3:$K$3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0.01</c:v>
                </c:pt>
                <c:pt idx="3">
                  <c:v>0</c:v>
                </c:pt>
                <c:pt idx="4">
                  <c:v>0.02</c:v>
                </c:pt>
                <c:pt idx="5">
                  <c:v>0.01</c:v>
                </c:pt>
                <c:pt idx="6">
                  <c:v>0.01</c:v>
                </c:pt>
                <c:pt idx="7">
                  <c:v>7.0000000000000007E-2</c:v>
                </c:pt>
                <c:pt idx="8">
                  <c:v>0.23</c:v>
                </c:pt>
                <c:pt idx="9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BC0-43D0-A448-30D0D68C9E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2"/>
        <c:axId val="35169408"/>
        <c:axId val="35170944"/>
      </c:barChart>
      <c:catAx>
        <c:axId val="3516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35170944"/>
        <c:crosses val="autoZero"/>
        <c:auto val="1"/>
        <c:lblAlgn val="ctr"/>
        <c:lblOffset val="100"/>
        <c:noMultiLvlLbl val="0"/>
      </c:catAx>
      <c:valAx>
        <c:axId val="35170944"/>
        <c:scaling>
          <c:orientation val="minMax"/>
          <c:max val="0.70000000000000007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51694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6674507857360423"/>
          <c:y val="6.5654229449506926E-2"/>
          <c:w val="0.18681605992576969"/>
          <c:h val="8.0273702390569163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7547416648939"/>
          <c:w val="0.99815052074260402"/>
          <c:h val="0.626499531901454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5997"/>
            </a:solidFill>
            <a:ln>
              <a:noFill/>
            </a:ln>
            <a:effectLst>
              <a:innerShdw>
                <a:schemeClr val="accent1"/>
              </a:innerShdw>
            </a:effectLst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655-4799-935D-E54865064A47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9A1-4CAB-81B4-A73CA1F7043C}"/>
              </c:ext>
            </c:extLst>
          </c:dPt>
          <c:dLbls>
            <c:dLbl>
              <c:idx val="0"/>
              <c:layout>
                <c:manualLayout>
                  <c:x val="1.8158149097957267E-4"/>
                  <c:y val="2.6366365128110934E-2"/>
                </c:manualLayout>
              </c:layout>
              <c:tx>
                <c:rich>
                  <a:bodyPr/>
                  <a:lstStyle/>
                  <a:p>
                    <a:fld id="{34EB2AAA-EA1F-874F-A41D-76AFC4AE588B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722209111170703E-2"/>
                      <c:h val="0.10645056010350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655-4799-935D-E54865064A47}"/>
                </c:ext>
              </c:extLst>
            </c:dLbl>
            <c:dLbl>
              <c:idx val="1"/>
              <c:layout>
                <c:manualLayout>
                  <c:x val="-1.35478702167356E-3"/>
                  <c:y val="-1.67561353777975E-3"/>
                </c:manualLayout>
              </c:layout>
              <c:tx>
                <c:rich>
                  <a:bodyPr/>
                  <a:lstStyle/>
                  <a:p>
                    <a:fld id="{3851714E-DFBF-2E4D-91FE-23146BAB48C2}" type="VALUE">
                      <a:rPr lang="en-US" b="0" i="0">
                        <a:latin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655-4799-935D-E54865064A47}"/>
                </c:ext>
              </c:extLst>
            </c:dLbl>
            <c:dLbl>
              <c:idx val="2"/>
              <c:layout>
                <c:manualLayout>
                  <c:x val="2.464419915085168E-3"/>
                  <c:y val="-1.5595682922526742E-3"/>
                </c:manualLayout>
              </c:layout>
              <c:tx>
                <c:rich>
                  <a:bodyPr/>
                  <a:lstStyle/>
                  <a:p>
                    <a:fld id="{1BB84D5E-4C5F-1F4E-8D90-0D34241CDCFA}" type="VALUE">
                      <a:rPr lang="en-US" b="0" i="0">
                        <a:latin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655-4799-935D-E54865064A47}"/>
                </c:ext>
              </c:extLst>
            </c:dLbl>
            <c:dLbl>
              <c:idx val="3"/>
              <c:layout>
                <c:manualLayout>
                  <c:x val="7.9166623326641704E-4"/>
                  <c:y val="-8.0957815156156906E-3"/>
                </c:manualLayout>
              </c:layout>
              <c:tx>
                <c:rich>
                  <a:bodyPr/>
                  <a:lstStyle/>
                  <a:p>
                    <a:fld id="{6AAF3544-EB88-0B4D-B102-6B3EA15994E7}" type="VALUE">
                      <a:rPr lang="en-US" b="0" i="0">
                        <a:latin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655-4799-935D-E54865064A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Overall satisfaction</c:v>
                </c:pt>
                <c:pt idx="1">
                  <c:v>Co-op exceeds expectations</c:v>
                </c:pt>
                <c:pt idx="2">
                  <c:v>Co-op is ideal utility company</c:v>
                </c:pt>
                <c:pt idx="3">
                  <c:v>Would choose co-op again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0.94</c:v>
                </c:pt>
                <c:pt idx="1">
                  <c:v>0.85</c:v>
                </c:pt>
                <c:pt idx="2">
                  <c:v>0.91</c:v>
                </c:pt>
                <c:pt idx="3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55-4799-935D-E54865064A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22"/>
        <c:axId val="37103872"/>
        <c:axId val="37109760"/>
      </c:barChart>
      <c:catAx>
        <c:axId val="3710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109760"/>
        <c:crosses val="autoZero"/>
        <c:auto val="1"/>
        <c:lblAlgn val="ctr"/>
        <c:lblOffset val="100"/>
        <c:noMultiLvlLbl val="0"/>
      </c:catAx>
      <c:valAx>
        <c:axId val="37109760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710387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284889906845495E-2"/>
          <c:w val="0.99981856862723373"/>
          <c:h val="0.80123201915804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5997"/>
            </a:solidFill>
            <a:ln>
              <a:noFill/>
            </a:ln>
            <a:effectLst>
              <a:innerShdw>
                <a:srgbClr val="92D050"/>
              </a:inn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27E-4A00-99B7-C68A044DC3B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27E-4A00-99B7-C68A044DC3B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27E-4A00-99B7-C68A044DC3B3}"/>
              </c:ext>
            </c:extLst>
          </c:dPt>
          <c:dPt>
            <c:idx val="3"/>
            <c:invertIfNegative val="0"/>
            <c:bubble3D val="0"/>
            <c:spPr>
              <a:solidFill>
                <a:srgbClr val="00815A"/>
              </a:solidFill>
              <a:ln>
                <a:noFill/>
              </a:ln>
              <a:effectLst>
                <a:innerShdw>
                  <a:srgbClr val="92D050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827E-4A00-99B7-C68A044DC3B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827E-4A00-99B7-C68A044DC3B3}"/>
              </c:ext>
            </c:extLst>
          </c:dPt>
          <c:dLbls>
            <c:dLbl>
              <c:idx val="1"/>
              <c:layout>
                <c:manualLayout>
                  <c:x val="-5.4131051702400266E-3"/>
                  <c:y val="-3.1310231134554634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7E-4A00-99B7-C68A044DC3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Low</c:v>
                </c:pt>
                <c:pt idx="1">
                  <c:v>High</c:v>
                </c:pt>
                <c:pt idx="2">
                  <c:v>Average</c:v>
                </c:pt>
                <c:pt idx="3">
                  <c:v>Lane-Scott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82</c:v>
                </c:pt>
                <c:pt idx="1">
                  <c:v>95</c:v>
                </c:pt>
                <c:pt idx="2">
                  <c:v>90</c:v>
                </c:pt>
                <c:pt idx="3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27E-4A00-99B7-C68A044DC3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15"/>
        <c:axId val="46426752"/>
        <c:axId val="46428544"/>
      </c:barChart>
      <c:catAx>
        <c:axId val="4642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428544"/>
        <c:crosses val="autoZero"/>
        <c:auto val="1"/>
        <c:lblAlgn val="ctr"/>
        <c:lblOffset val="100"/>
        <c:noMultiLvlLbl val="0"/>
      </c:catAx>
      <c:valAx>
        <c:axId val="46428544"/>
        <c:scaling>
          <c:orientation val="minMax"/>
          <c:max val="10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46426752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3540812546926516E-2"/>
          <c:w val="1"/>
          <c:h val="0.900457591721338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ACSI</c:v>
                </c:pt>
              </c:strCache>
            </c:strRef>
          </c:tx>
          <c:spPr>
            <a:solidFill>
              <a:srgbClr val="005997"/>
            </a:solidFill>
            <a:ln>
              <a:noFill/>
            </a:ln>
            <a:effectLst>
              <a:innerShdw>
                <a:schemeClr val="accent1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815A"/>
              </a:solidFill>
              <a:ln>
                <a:noFill/>
              </a:ln>
              <a:effectLst>
                <a:innerShdw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7E1C-451F-8718-1732D2825421}"/>
              </c:ext>
            </c:extLst>
          </c:dPt>
          <c:dPt>
            <c:idx val="1"/>
            <c:invertIfNegative val="0"/>
            <c:bubble3D val="0"/>
            <c:spPr>
              <a:solidFill>
                <a:srgbClr val="005997"/>
              </a:solidFill>
              <a:ln>
                <a:noFill/>
              </a:ln>
              <a:effectLst>
                <a:innerShdw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A6D0-4849-9A15-D9615B8AC78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6D0-4849-9A15-D9615B8AC78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D94-4FE3-AEED-1EC68926FF5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E1C-451F-8718-1732D2825421}"/>
                </c:ext>
              </c:extLst>
            </c:dLbl>
            <c:dLbl>
              <c:idx val="1"/>
              <c:layout>
                <c:manualLayout>
                  <c:x val="7.9176744943216029E-4"/>
                  <c:y val="-8.0956994916503034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E18B92F-596C-4DFA-8197-5897938FAA4D}" type="VALUE">
                      <a:rPr lang="en-US">
                        <a:latin typeface="Arial" panose="020B0604020202020204" pitchFamily="34" charset="0"/>
                      </a:rPr>
                      <a:pPr>
                        <a:defRPr sz="1800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6D0-4849-9A15-D9615B8AC780}"/>
                </c:ext>
              </c:extLst>
            </c:dLbl>
            <c:dLbl>
              <c:idx val="3"/>
              <c:layout>
                <c:manualLayout>
                  <c:x val="5.371122707735221E-3"/>
                  <c:y val="-1.3393143772805101E-3"/>
                </c:manualLayout>
              </c:layout>
              <c:tx>
                <c:rich>
                  <a:bodyPr/>
                  <a:lstStyle/>
                  <a:p>
                    <a:fld id="{2154CA59-A4BF-41CC-9E56-1CE71995BEF2}" type="VALUE">
                      <a:rPr lang="en-US">
                        <a:latin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6D0-4849-9A15-D9615B8AC780}"/>
                </c:ext>
              </c:extLst>
            </c:dLbl>
            <c:dLbl>
              <c:idx val="4"/>
              <c:layout>
                <c:manualLayout>
                  <c:x val="-1.4965668517606751E-4"/>
                  <c:y val="-6.3991788438521307E-3"/>
                </c:manualLayout>
              </c:layout>
              <c:tx>
                <c:rich>
                  <a:bodyPr/>
                  <a:lstStyle/>
                  <a:p>
                    <a:fld id="{F4DD829E-406E-4B68-B801-B21031DD017E}" type="VALUE">
                      <a:rPr lang="en-US">
                        <a:latin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D94-4FE3-AEED-1EC68926FF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2023</c:v>
                </c:pt>
                <c:pt idx="1">
                  <c:v>2020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89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D0-4849-9A15-D9615B8AC7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overlap val="-15"/>
        <c:axId val="36415360"/>
        <c:axId val="36416896"/>
      </c:barChart>
      <c:catAx>
        <c:axId val="3641536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416896"/>
        <c:crosses val="autoZero"/>
        <c:auto val="1"/>
        <c:lblAlgn val="ctr"/>
        <c:lblOffset val="100"/>
        <c:noMultiLvlLbl val="0"/>
      </c:catAx>
      <c:valAx>
        <c:axId val="36416896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36415360"/>
        <c:crosses val="max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4226493666816"/>
          <c:y val="4.5597487553428002E-3"/>
          <c:w val="0.7125773506333184"/>
          <c:h val="0.9696665106501917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EC9225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599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750-4E1A-B84A-98710FDA96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750-4E1A-B84A-98710FDA96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8750-4E1A-B84A-98710FDA96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8750-4E1A-B84A-98710FDA96B6}"/>
              </c:ext>
            </c:extLst>
          </c:dPt>
          <c:dPt>
            <c:idx val="4"/>
            <c:invertIfNegative val="0"/>
            <c:bubble3D val="0"/>
            <c:spPr>
              <a:solidFill>
                <a:srgbClr val="00815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8750-4E1A-B84A-98710FDA96B6}"/>
              </c:ext>
            </c:extLst>
          </c:dPt>
          <c:dPt>
            <c:idx val="5"/>
            <c:invertIfNegative val="0"/>
            <c:bubble3D val="0"/>
            <c:spPr>
              <a:solidFill>
                <a:srgbClr val="00815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8750-4E1A-B84A-98710FDA96B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8750-4E1A-B84A-98710FDA96B6}"/>
              </c:ext>
            </c:extLst>
          </c:dPt>
          <c:dPt>
            <c:idx val="7"/>
            <c:invertIfNegative val="0"/>
            <c:bubble3D val="0"/>
            <c:spPr>
              <a:solidFill>
                <a:srgbClr val="00815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8750-4E1A-B84A-98710FDA96B6}"/>
              </c:ext>
            </c:extLst>
          </c:dPt>
          <c:dPt>
            <c:idx val="8"/>
            <c:invertIfNegative val="0"/>
            <c:bubble3D val="0"/>
            <c:spPr>
              <a:solidFill>
                <a:srgbClr val="00815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8750-4E1A-B84A-98710FDA96B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8750-4E1A-B84A-98710FDA96B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8750-4E1A-B84A-98710FDA96B6}"/>
              </c:ext>
            </c:extLst>
          </c:dPt>
          <c:dPt>
            <c:idx val="12"/>
            <c:invertIfNegative val="0"/>
            <c:bubble3D val="0"/>
            <c:spPr>
              <a:solidFill>
                <a:srgbClr val="F89A1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8750-4E1A-B84A-98710FDA96B6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8750-4E1A-B84A-98710FDA96B6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8750-4E1A-B84A-98710FDA96B6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Lane-Scott</c:v>
                </c:pt>
                <c:pt idx="1">
                  <c:v>Apple</c:v>
                </c:pt>
                <c:pt idx="2">
                  <c:v>Southwest Airlines</c:v>
                </c:pt>
                <c:pt idx="3">
                  <c:v>Lowe's</c:v>
                </c:pt>
                <c:pt idx="4">
                  <c:v>Touchstone average</c:v>
                </c:pt>
                <c:pt idx="5">
                  <c:v>National co-op avg</c:v>
                </c:pt>
                <c:pt idx="6">
                  <c:v>Wal-Mart</c:v>
                </c:pt>
                <c:pt idx="7">
                  <c:v>Investor-owned avg</c:v>
                </c:pt>
                <c:pt idx="8">
                  <c:v>Municipal utility avg</c:v>
                </c:pt>
                <c:pt idx="9">
                  <c:v>DISH Network</c:v>
                </c:pt>
                <c:pt idx="10">
                  <c:v>Facebook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89</c:v>
                </c:pt>
                <c:pt idx="1">
                  <c:v>83</c:v>
                </c:pt>
                <c:pt idx="2">
                  <c:v>80</c:v>
                </c:pt>
                <c:pt idx="3">
                  <c:v>78</c:v>
                </c:pt>
                <c:pt idx="4">
                  <c:v>74</c:v>
                </c:pt>
                <c:pt idx="5">
                  <c:v>73</c:v>
                </c:pt>
                <c:pt idx="6">
                  <c:v>73</c:v>
                </c:pt>
                <c:pt idx="7">
                  <c:v>72</c:v>
                </c:pt>
                <c:pt idx="8">
                  <c:v>72</c:v>
                </c:pt>
                <c:pt idx="9">
                  <c:v>65</c:v>
                </c:pt>
                <c:pt idx="10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8750-4E1A-B84A-98710FDA96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2"/>
        <c:axId val="48376064"/>
        <c:axId val="48380928"/>
      </c:barChart>
      <c:catAx>
        <c:axId val="483760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>
            <a:glow rad="127000">
              <a:schemeClr val="accent1">
                <a:alpha val="98000"/>
              </a:schemeClr>
            </a:glow>
          </a:effectLst>
        </c:spPr>
        <c:txPr>
          <a:bodyPr rot="0"/>
          <a:lstStyle/>
          <a:p>
            <a:pPr>
              <a:defRPr/>
            </a:pPr>
            <a:endParaRPr lang="en-US"/>
          </a:p>
        </c:txPr>
        <c:crossAx val="48380928"/>
        <c:crosses val="autoZero"/>
        <c:auto val="1"/>
        <c:lblAlgn val="ctr"/>
        <c:lblOffset val="100"/>
        <c:noMultiLvlLbl val="0"/>
      </c:catAx>
      <c:valAx>
        <c:axId val="48380928"/>
        <c:scaling>
          <c:orientation val="minMax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8376064"/>
        <c:crosses val="max"/>
        <c:crossBetween val="between"/>
      </c:valAx>
      <c:spPr>
        <a:noFill/>
        <a:ln>
          <a:noFill/>
        </a:ln>
        <a:effectLst/>
        <a:sp3d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8255851606885626E-2"/>
          <c:w val="0.99981856862723373"/>
          <c:h val="0.825824982406897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7F7F7F"/>
            </a:solidFill>
            <a:ln>
              <a:noFill/>
            </a:ln>
            <a:effectLst>
              <a:innerShdw>
                <a:srgbClr val="92D050"/>
              </a:inn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27E-4A00-99B7-C68A044DC3B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27E-4A00-99B7-C68A044DC3B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27E-4A00-99B7-C68A044DC3B3}"/>
              </c:ext>
            </c:extLst>
          </c:dPt>
          <c:dPt>
            <c:idx val="3"/>
            <c:invertIfNegative val="0"/>
            <c:bubble3D val="0"/>
            <c:spPr>
              <a:solidFill>
                <a:srgbClr val="018752"/>
              </a:solidFill>
              <a:ln>
                <a:noFill/>
              </a:ln>
              <a:effectLst>
                <a:innerShdw>
                  <a:srgbClr val="92D050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827E-4A00-99B7-C68A044DC3B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827E-4A00-99B7-C68A044DC3B3}"/>
              </c:ext>
            </c:extLst>
          </c:dPt>
          <c:dLbls>
            <c:dLbl>
              <c:idx val="1"/>
              <c:layout>
                <c:manualLayout>
                  <c:x val="-5.4131051702400266E-3"/>
                  <c:y val="-3.1310231134554634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7E-4A00-99B7-C68A044DC3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Low</c:v>
                </c:pt>
                <c:pt idx="1">
                  <c:v>High</c:v>
                </c:pt>
                <c:pt idx="2">
                  <c:v>Average</c:v>
                </c:pt>
                <c:pt idx="3">
                  <c:v>Lane-Scott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75</c:v>
                </c:pt>
                <c:pt idx="1">
                  <c:v>93</c:v>
                </c:pt>
                <c:pt idx="2">
                  <c:v>86</c:v>
                </c:pt>
                <c:pt idx="3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27E-4A00-99B7-C68A044DC3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15"/>
        <c:axId val="46426752"/>
        <c:axId val="46428544"/>
      </c:barChart>
      <c:catAx>
        <c:axId val="4642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428544"/>
        <c:crosses val="autoZero"/>
        <c:auto val="1"/>
        <c:lblAlgn val="ctr"/>
        <c:lblOffset val="100"/>
        <c:noMultiLvlLbl val="0"/>
      </c:catAx>
      <c:valAx>
        <c:axId val="46428544"/>
        <c:scaling>
          <c:orientation val="minMax"/>
          <c:max val="10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46426752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040998776436498"/>
          <c:y val="1.89553250770714E-2"/>
          <c:w val="0.50638621970142317"/>
          <c:h val="0.972114243830886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005997"/>
            </a:solidFill>
            <a:ln w="28467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8852"/>
              </a:solidFill>
              <a:ln w="28467">
                <a:noFill/>
              </a:ln>
            </c:spPr>
            <c:extLst>
              <c:ext xmlns:c16="http://schemas.microsoft.com/office/drawing/2014/chart" uri="{C3380CC4-5D6E-409C-BE32-E72D297353CC}">
                <c16:uniqueId val="{00000001-7C5E-485E-AA07-CCD2B35CCEE1}"/>
              </c:ext>
            </c:extLst>
          </c:dPt>
          <c:dPt>
            <c:idx val="1"/>
            <c:invertIfNegative val="0"/>
            <c:bubble3D val="0"/>
            <c:spPr>
              <a:solidFill>
                <a:srgbClr val="00815A"/>
              </a:solidFill>
              <a:ln w="28467">
                <a:noFill/>
              </a:ln>
            </c:spPr>
            <c:extLst>
              <c:ext xmlns:c16="http://schemas.microsoft.com/office/drawing/2014/chart" uri="{C3380CC4-5D6E-409C-BE32-E72D297353CC}">
                <c16:uniqueId val="{00000002-8C80-4147-99FA-D618BB5F6318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C80-4147-99FA-D618BB5F6318}"/>
              </c:ext>
            </c:extLst>
          </c:dPt>
          <c:dLbls>
            <c:dLbl>
              <c:idx val="0"/>
              <c:layout>
                <c:manualLayout>
                  <c:x val="-2.4351648051186589E-3"/>
                  <c:y val="6.07047192534141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5E-485E-AA07-CCD2B35CCEE1}"/>
                </c:ext>
              </c:extLst>
            </c:dLbl>
            <c:dLbl>
              <c:idx val="1"/>
              <c:layout>
                <c:manualLayout>
                  <c:x val="-1.8664256565546092E-3"/>
                  <c:y val="2.87702452877454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80-4147-99FA-D618BB5F6318}"/>
                </c:ext>
              </c:extLst>
            </c:dLbl>
            <c:dLbl>
              <c:idx val="13"/>
              <c:layout>
                <c:manualLayout>
                  <c:x val="1.5653909263199602E-2"/>
                  <c:y val="-1.10631486678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80-4147-99FA-D618BB5F6318}"/>
                </c:ext>
              </c:extLst>
            </c:dLbl>
            <c:spPr>
              <a:noFill/>
              <a:ln w="2846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Restores service quickly after an outage</c:v>
                </c:pt>
                <c:pt idx="1">
                  <c:v>Provides reliable electric service</c:v>
                </c:pt>
                <c:pt idx="2">
                  <c:v>Has a goal to provide electricity at the lowest possible rate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0.92</c:v>
                </c:pt>
                <c:pt idx="1">
                  <c:v>0.92</c:v>
                </c:pt>
                <c:pt idx="2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C80-4147-99FA-D618BB5F63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7636736"/>
        <c:axId val="37659008"/>
      </c:barChart>
      <c:catAx>
        <c:axId val="37636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 w="35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r">
              <a:defRPr/>
            </a:pPr>
            <a:endParaRPr lang="en-US"/>
          </a:p>
        </c:txPr>
        <c:crossAx val="37659008"/>
        <c:crossesAt val="0"/>
        <c:auto val="1"/>
        <c:lblAlgn val="ctr"/>
        <c:lblOffset val="100"/>
        <c:noMultiLvlLbl val="0"/>
      </c:catAx>
      <c:valAx>
        <c:axId val="3765900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7636736"/>
        <c:crosses val="autoZero"/>
        <c:crossBetween val="between"/>
        <c:majorUnit val="0.2"/>
        <c:minorUnit val="4.0000000000000001E-3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32012511752868"/>
          <c:y val="1.6282002464023178E-2"/>
          <c:w val="0.44976740971448276"/>
          <c:h val="0.888693767014640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005997"/>
            </a:solidFill>
            <a:ln w="28467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364-4BED-8241-14E1CAD847A4}"/>
              </c:ext>
            </c:extLst>
          </c:dPt>
          <c:dPt>
            <c:idx val="1"/>
            <c:invertIfNegative val="0"/>
            <c:bubble3D val="0"/>
            <c:spPr>
              <a:solidFill>
                <a:srgbClr val="00815A"/>
              </a:solidFill>
              <a:ln w="28467">
                <a:noFill/>
              </a:ln>
            </c:spPr>
            <c:extLst>
              <c:ext xmlns:c16="http://schemas.microsoft.com/office/drawing/2014/chart" uri="{C3380CC4-5D6E-409C-BE32-E72D297353CC}">
                <c16:uniqueId val="{00000006-725D-4355-801C-A6C7197239E6}"/>
              </c:ext>
            </c:extLst>
          </c:dPt>
          <c:dPt>
            <c:idx val="2"/>
            <c:invertIfNegative val="0"/>
            <c:bubble3D val="0"/>
            <c:spPr>
              <a:solidFill>
                <a:srgbClr val="00815A"/>
              </a:solidFill>
              <a:ln w="28467">
                <a:noFill/>
              </a:ln>
            </c:spPr>
            <c:extLst>
              <c:ext xmlns:c16="http://schemas.microsoft.com/office/drawing/2014/chart" uri="{C3380CC4-5D6E-409C-BE32-E72D297353CC}">
                <c16:uniqueId val="{00000001-E364-4BED-8241-14E1CAD847A4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C80-4147-99FA-D618BB5F6318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Has knowledgeable/competent employees</c:v>
                </c:pt>
                <c:pt idx="1">
                  <c:v>Has friendly/courteous employees</c:v>
                </c:pt>
                <c:pt idx="2">
                  <c:v>Makes it easy to do business with co-op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0.97</c:v>
                </c:pt>
                <c:pt idx="1">
                  <c:v>0.97</c:v>
                </c:pt>
                <c:pt idx="2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C80-4147-99FA-D618BB5F63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7636736"/>
        <c:axId val="37659008"/>
      </c:barChart>
      <c:catAx>
        <c:axId val="37636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 w="35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r">
              <a:defRPr/>
            </a:pPr>
            <a:endParaRPr lang="en-US"/>
          </a:p>
        </c:txPr>
        <c:crossAx val="37659008"/>
        <c:crossesAt val="0"/>
        <c:auto val="1"/>
        <c:lblAlgn val="ctr"/>
        <c:lblOffset val="100"/>
        <c:noMultiLvlLbl val="0"/>
      </c:catAx>
      <c:valAx>
        <c:axId val="3765900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7636736"/>
        <c:crosses val="autoZero"/>
        <c:crossBetween val="between"/>
        <c:majorUnit val="0.2"/>
        <c:minorUnit val="4.0000000000000001E-3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733721670317404"/>
          <c:y val="1.6078675816731138E-2"/>
          <c:w val="0.54557599242685639"/>
          <c:h val="0.97241503808173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005997"/>
            </a:solidFill>
            <a:ln w="28467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815A"/>
              </a:solidFill>
              <a:ln w="28467">
                <a:noFill/>
              </a:ln>
            </c:spPr>
            <c:extLst>
              <c:ext xmlns:c16="http://schemas.microsoft.com/office/drawing/2014/chart" uri="{C3380CC4-5D6E-409C-BE32-E72D297353CC}">
                <c16:uniqueId val="{00000001-7C5E-485E-AA07-CCD2B35CCEE1}"/>
              </c:ext>
            </c:extLst>
          </c:dPt>
          <c:dPt>
            <c:idx val="1"/>
            <c:invertIfNegative val="0"/>
            <c:bubble3D val="0"/>
            <c:spPr>
              <a:solidFill>
                <a:srgbClr val="00815A"/>
              </a:solidFill>
              <a:ln w="28467">
                <a:noFill/>
              </a:ln>
            </c:spPr>
            <c:extLst>
              <c:ext xmlns:c16="http://schemas.microsoft.com/office/drawing/2014/chart" uri="{C3380CC4-5D6E-409C-BE32-E72D297353CC}">
                <c16:uniqueId val="{00000002-8C80-4147-99FA-D618BB5F6318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C80-4147-99FA-D618BB5F6318}"/>
              </c:ext>
            </c:extLst>
          </c:dPt>
          <c:dLbls>
            <c:dLbl>
              <c:idx val="0"/>
              <c:layout>
                <c:manualLayout>
                  <c:x val="1.3275920406851955E-4"/>
                  <c:y val="7.75655054226770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5E-485E-AA07-CCD2B35CCEE1}"/>
                </c:ext>
              </c:extLst>
            </c:dLbl>
            <c:dLbl>
              <c:idx val="1"/>
              <c:layout>
                <c:manualLayout>
                  <c:x val="-1.5828571233270985E-3"/>
                  <c:y val="-1.96626121353266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80-4147-99FA-D618BB5F6318}"/>
                </c:ext>
              </c:extLst>
            </c:dLbl>
            <c:dLbl>
              <c:idx val="13"/>
              <c:layout>
                <c:manualLayout>
                  <c:x val="1.5653909263199602E-2"/>
                  <c:y val="-1.10631486678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80-4147-99FA-D618BB5F6318}"/>
                </c:ext>
              </c:extLst>
            </c:dLbl>
            <c:spPr>
              <a:noFill/>
              <a:ln w="2846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Committed to local communities</c:v>
                </c:pt>
                <c:pt idx="1">
                  <c:v>Is transparent about what is going on at Lane-Scott Electric </c:v>
                </c:pt>
                <c:pt idx="2">
                  <c:v>Supports renewable energy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0.93</c:v>
                </c:pt>
                <c:pt idx="1">
                  <c:v>0.9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C80-4147-99FA-D618BB5F63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7636736"/>
        <c:axId val="37659008"/>
      </c:barChart>
      <c:catAx>
        <c:axId val="37636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5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7659008"/>
        <c:crossesAt val="0"/>
        <c:auto val="1"/>
        <c:lblAlgn val="ctr"/>
        <c:lblOffset val="100"/>
        <c:noMultiLvlLbl val="0"/>
      </c:catAx>
      <c:valAx>
        <c:axId val="3765900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7636736"/>
        <c:crosses val="autoZero"/>
        <c:crossBetween val="between"/>
        <c:majorUnit val="0.2"/>
        <c:minorUnit val="4.0000000000000001E-3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03978305555386E-2"/>
          <c:y val="0"/>
          <c:w val="0.97096018381765781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1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95-4D54-8C00-8B0CBC885AFC}"/>
              </c:ext>
            </c:extLst>
          </c:dPt>
          <c:dPt>
            <c:idx val="1"/>
            <c:invertIfNegative val="0"/>
            <c:bubble3D val="0"/>
            <c:spPr>
              <a:solidFill>
                <a:srgbClr val="0059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DF1-4EF7-B878-592E18D5DD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ACSI</c:v>
                </c:pt>
                <c:pt idx="1">
                  <c:v>CAPS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0.12</c:v>
                </c:pt>
                <c:pt idx="1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95-4D54-8C00-8B0CBC885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-22"/>
        <c:axId val="795406056"/>
        <c:axId val="795407040"/>
      </c:barChart>
      <c:catAx>
        <c:axId val="7954060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5407040"/>
        <c:crosses val="autoZero"/>
        <c:auto val="1"/>
        <c:lblAlgn val="ctr"/>
        <c:lblOffset val="100"/>
        <c:noMultiLvlLbl val="0"/>
      </c:catAx>
      <c:valAx>
        <c:axId val="795407040"/>
        <c:scaling>
          <c:orientation val="minMax"/>
          <c:max val="0.65000000000000013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7954060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820582975358696"/>
          <c:h val="0.969264878583519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22E3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1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EF-4C5B-8404-73249A4B3B3F}"/>
              </c:ext>
            </c:extLst>
          </c:dPt>
          <c:dPt>
            <c:idx val="1"/>
            <c:invertIfNegative val="0"/>
            <c:bubble3D val="0"/>
            <c:spPr>
              <a:solidFill>
                <a:srgbClr val="0059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1FA-4C8D-BCA2-F35D7B3D54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ACSI</c:v>
                </c:pt>
                <c:pt idx="1">
                  <c:v>CAPS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EF-4C5B-8404-73249A4B3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-22"/>
        <c:axId val="795406056"/>
        <c:axId val="795407040"/>
      </c:barChart>
      <c:catAx>
        <c:axId val="7954060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5407040"/>
        <c:crosses val="autoZero"/>
        <c:auto val="1"/>
        <c:lblAlgn val="ctr"/>
        <c:lblOffset val="100"/>
        <c:noMultiLvlLbl val="0"/>
      </c:catAx>
      <c:valAx>
        <c:axId val="795407040"/>
        <c:scaling>
          <c:orientation val="minMax"/>
          <c:max val="0.65000000000000013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7954060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85853366876117E-3"/>
          <c:y val="2.8618366191915334E-2"/>
          <c:w val="0.99820140315864569"/>
          <c:h val="0.8471729090093109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5997"/>
            </a:solidFill>
          </c:spPr>
          <c:invertIfNegative val="0"/>
          <c:dLbls>
            <c:dLbl>
              <c:idx val="8"/>
              <c:layout>
                <c:manualLayout>
                  <c:x val="9.169364755254221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242-4020-86DE-E56ADD61FD93}"/>
                </c:ext>
              </c:extLst>
            </c:dLbl>
            <c:dLbl>
              <c:idx val="9"/>
              <c:layout>
                <c:manualLayout>
                  <c:x val="-6.87702356644066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D7-4682-BF0A-D75B10DE98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Sheet1!$B$1:$K$1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Sheet1!$B$2:$K$2</c:f>
              <c:numCache>
                <c:formatCode>0%</c:formatCode>
                <c:ptCount val="10"/>
                <c:pt idx="0">
                  <c:v>0.01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0.03</c:v>
                </c:pt>
                <c:pt idx="5">
                  <c:v>0.02</c:v>
                </c:pt>
                <c:pt idx="6">
                  <c:v>0.03</c:v>
                </c:pt>
                <c:pt idx="7">
                  <c:v>0.11</c:v>
                </c:pt>
                <c:pt idx="8">
                  <c:v>0.15</c:v>
                </c:pt>
                <c:pt idx="9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E5-4985-AC52-00EC6F4F992D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Sheet1!$B$1:$K$1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Sheet1!$B$3:$K$3</c:f>
              <c:numCache>
                <c:formatCode>0%</c:formatCode>
                <c:ptCount val="10"/>
                <c:pt idx="0">
                  <c:v>0.01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0.02</c:v>
                </c:pt>
                <c:pt idx="5">
                  <c:v>0.01</c:v>
                </c:pt>
                <c:pt idx="6">
                  <c:v>0.02</c:v>
                </c:pt>
                <c:pt idx="7">
                  <c:v>7.0000000000000007E-2</c:v>
                </c:pt>
                <c:pt idx="8">
                  <c:v>0.21</c:v>
                </c:pt>
                <c:pt idx="9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039-4428-856B-E478CD213F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2"/>
        <c:axId val="35169408"/>
        <c:axId val="35170944"/>
      </c:barChart>
      <c:catAx>
        <c:axId val="3516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/>
          <a:lstStyle/>
          <a:p>
            <a:pPr>
              <a:defRPr/>
            </a:pPr>
            <a:endParaRPr lang="en-US"/>
          </a:p>
        </c:txPr>
        <c:crossAx val="35170944"/>
        <c:crosses val="autoZero"/>
        <c:auto val="1"/>
        <c:lblAlgn val="ctr"/>
        <c:lblOffset val="100"/>
        <c:noMultiLvlLbl val="0"/>
      </c:catAx>
      <c:valAx>
        <c:axId val="35170944"/>
        <c:scaling>
          <c:orientation val="minMax"/>
          <c:max val="0.70000000000000007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51694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6559890797919743"/>
          <c:y val="6.5654229449506926E-2"/>
          <c:w val="0.18681605992576969"/>
          <c:h val="8.0273702390569163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100974630008899E-2"/>
          <c:y val="0"/>
          <c:w val="0.9502863679368497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1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F04-4616-9B6A-19BAB66F30F8}"/>
              </c:ext>
            </c:extLst>
          </c:dPt>
          <c:dPt>
            <c:idx val="1"/>
            <c:invertIfNegative val="0"/>
            <c:bubble3D val="0"/>
            <c:spPr>
              <a:solidFill>
                <a:srgbClr val="0059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9A1-45FC-918D-1A5FA76F8A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ACSI</c:v>
                </c:pt>
                <c:pt idx="1">
                  <c:v>CAPS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0.48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81-40DB-9B74-E58BC912C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-22"/>
        <c:axId val="795406056"/>
        <c:axId val="795407040"/>
      </c:barChart>
      <c:catAx>
        <c:axId val="7954060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5407040"/>
        <c:crosses val="autoZero"/>
        <c:auto val="1"/>
        <c:lblAlgn val="ctr"/>
        <c:lblOffset val="100"/>
        <c:noMultiLvlLbl val="0"/>
      </c:catAx>
      <c:valAx>
        <c:axId val="795407040"/>
        <c:scaling>
          <c:orientation val="minMax"/>
          <c:max val="0.65000000000000013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7954060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06684532880616E-3"/>
          <c:y val="0.12804714804411049"/>
          <c:w val="0.99845933154671196"/>
          <c:h val="0.77790578509456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5997"/>
            </a:solidFill>
            <a:ln>
              <a:noFill/>
            </a:ln>
            <a:effectLst>
              <a:innerShdw>
                <a:schemeClr val="accent1"/>
              </a:inn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E79-A24C-AE0A-5178D06AFF4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E79-A24C-AE0A-5178D06AFF4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E79-A24C-AE0A-5178D06AFF4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E79-A24C-AE0A-5178D06AFF4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E79-A24C-AE0A-5178D06AFF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Overall Satisfaction</c:v>
                </c:pt>
                <c:pt idx="1">
                  <c:v>Electric Service &amp; Rates</c:v>
                </c:pt>
                <c:pt idx="2">
                  <c:v>Member Service</c:v>
                </c:pt>
                <c:pt idx="3">
                  <c:v>Co-op Culture</c:v>
                </c:pt>
              </c:strCache>
            </c:strRef>
          </c:cat>
          <c:val>
            <c:numRef>
              <c:f>Sheet1!$B$2:$E$2</c:f>
              <c:numCache>
                <c:formatCode>0.0</c:formatCode>
                <c:ptCount val="4"/>
                <c:pt idx="0">
                  <c:v>9.1999999999999993</c:v>
                </c:pt>
                <c:pt idx="1">
                  <c:v>8.9</c:v>
                </c:pt>
                <c:pt idx="2">
                  <c:v>9.1</c:v>
                </c:pt>
                <c:pt idx="3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E79-A24C-AE0A-5178D06AFF4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815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Overall Satisfaction</c:v>
                </c:pt>
                <c:pt idx="1">
                  <c:v>Electric Service &amp; Rates</c:v>
                </c:pt>
                <c:pt idx="2">
                  <c:v>Member Service</c:v>
                </c:pt>
                <c:pt idx="3">
                  <c:v>Co-op Culture</c:v>
                </c:pt>
              </c:strCache>
            </c:strRef>
          </c:cat>
          <c:val>
            <c:numRef>
              <c:f>Sheet1!$B$3:$E$3</c:f>
              <c:numCache>
                <c:formatCode>0.0</c:formatCode>
                <c:ptCount val="4"/>
                <c:pt idx="0">
                  <c:v>9.1999999999999993</c:v>
                </c:pt>
                <c:pt idx="1">
                  <c:v>9</c:v>
                </c:pt>
                <c:pt idx="2">
                  <c:v>9.5</c:v>
                </c:pt>
                <c:pt idx="3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79-A24C-AE0A-5178D06AFF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0"/>
        <c:overlap val="-15"/>
        <c:axId val="35721216"/>
        <c:axId val="35722752"/>
      </c:barChart>
      <c:catAx>
        <c:axId val="3572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/>
          <a:lstStyle/>
          <a:p>
            <a:pPr>
              <a:defRPr/>
            </a:pPr>
            <a:endParaRPr lang="en-US"/>
          </a:p>
        </c:txPr>
        <c:crossAx val="35722752"/>
        <c:crosses val="autoZero"/>
        <c:auto val="1"/>
        <c:lblAlgn val="ctr"/>
        <c:lblOffset val="100"/>
        <c:noMultiLvlLbl val="0"/>
      </c:catAx>
      <c:valAx>
        <c:axId val="35722752"/>
        <c:scaling>
          <c:orientation val="minMax"/>
          <c:max val="11"/>
          <c:min val="0"/>
        </c:scaling>
        <c:delete val="1"/>
        <c:axPos val="r"/>
        <c:numFmt formatCode="0.0" sourceLinked="1"/>
        <c:majorTickMark val="out"/>
        <c:minorTickMark val="none"/>
        <c:tickLblPos val="nextTo"/>
        <c:crossAx val="35721216"/>
        <c:crosses val="max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3540812546926516E-2"/>
          <c:w val="1"/>
          <c:h val="0.900457591721338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005997"/>
            </a:solidFill>
            <a:ln>
              <a:noFill/>
            </a:ln>
            <a:effectLst>
              <a:innerShdw>
                <a:schemeClr val="accent1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815A"/>
              </a:solidFill>
              <a:ln>
                <a:noFill/>
              </a:ln>
              <a:effectLst>
                <a:innerShdw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7E1C-451F-8718-1732D2825421}"/>
              </c:ext>
            </c:extLst>
          </c:dPt>
          <c:dPt>
            <c:idx val="1"/>
            <c:invertIfNegative val="0"/>
            <c:bubble3D val="0"/>
            <c:spPr>
              <a:solidFill>
                <a:srgbClr val="005997"/>
              </a:solidFill>
              <a:ln>
                <a:noFill/>
              </a:ln>
              <a:effectLst>
                <a:innerShdw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A6D0-4849-9A15-D9615B8AC78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6D0-4849-9A15-D9615B8AC78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D94-4FE3-AEED-1EC68926FF56}"/>
              </c:ext>
            </c:extLst>
          </c:dPt>
          <c:dLbls>
            <c:dLbl>
              <c:idx val="1"/>
              <c:layout>
                <c:manualLayout>
                  <c:x val="7.9176744943216029E-4"/>
                  <c:y val="-8.0956994916503034E-3"/>
                </c:manualLayout>
              </c:layout>
              <c:tx>
                <c:rich>
                  <a:bodyPr/>
                  <a:lstStyle/>
                  <a:p>
                    <a:fld id="{3E18B92F-596C-4DFA-8197-5897938FAA4D}" type="VALUE">
                      <a:rPr lang="en-US">
                        <a:latin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6D0-4849-9A15-D9615B8AC780}"/>
                </c:ext>
              </c:extLst>
            </c:dLbl>
            <c:dLbl>
              <c:idx val="3"/>
              <c:layout>
                <c:manualLayout>
                  <c:x val="5.371122707735221E-3"/>
                  <c:y val="-1.3393143772805101E-3"/>
                </c:manualLayout>
              </c:layout>
              <c:tx>
                <c:rich>
                  <a:bodyPr/>
                  <a:lstStyle/>
                  <a:p>
                    <a:fld id="{2154CA59-A4BF-41CC-9E56-1CE71995BEF2}" type="VALUE">
                      <a:rPr lang="en-US">
                        <a:latin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6D0-4849-9A15-D9615B8AC780}"/>
                </c:ext>
              </c:extLst>
            </c:dLbl>
            <c:dLbl>
              <c:idx val="4"/>
              <c:layout>
                <c:manualLayout>
                  <c:x val="-1.4965668517606751E-4"/>
                  <c:y val="-6.3991788438521307E-3"/>
                </c:manualLayout>
              </c:layout>
              <c:tx>
                <c:rich>
                  <a:bodyPr/>
                  <a:lstStyle/>
                  <a:p>
                    <a:fld id="{F4DD829E-406E-4B68-B801-B21031DD017E}" type="VALUE">
                      <a:rPr lang="en-US">
                        <a:latin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D94-4FE3-AEED-1EC68926FF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Both</c:v>
                </c:pt>
                <c:pt idx="1">
                  <c:v>Customer</c:v>
                </c:pt>
                <c:pt idx="2">
                  <c:v>Member/Owner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0.47</c:v>
                </c:pt>
                <c:pt idx="1">
                  <c:v>0.47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D0-4849-9A15-D9615B8AC7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overlap val="-15"/>
        <c:axId val="36415360"/>
        <c:axId val="36416896"/>
      </c:barChart>
      <c:catAx>
        <c:axId val="3641536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416896"/>
        <c:crosses val="autoZero"/>
        <c:auto val="1"/>
        <c:lblAlgn val="ctr"/>
        <c:lblOffset val="100"/>
        <c:noMultiLvlLbl val="0"/>
      </c:catAx>
      <c:valAx>
        <c:axId val="36416896"/>
        <c:scaling>
          <c:orientation val="minMax"/>
          <c:max val="0.8"/>
        </c:scaling>
        <c:delete val="1"/>
        <c:axPos val="l"/>
        <c:numFmt formatCode="0%" sourceLinked="1"/>
        <c:majorTickMark val="out"/>
        <c:minorTickMark val="none"/>
        <c:tickLblPos val="nextTo"/>
        <c:crossAx val="36415360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254184893034174"/>
          <c:y val="6.5954509872660277E-3"/>
          <c:w val="0.64745815106965821"/>
          <c:h val="0.99340454901273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005997"/>
            </a:solidFill>
            <a:ln>
              <a:noFill/>
            </a:ln>
            <a:effectLst>
              <a:innerShdw>
                <a:schemeClr val="accent1"/>
              </a:innerShdw>
            </a:effectLst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8B6-4485-9B9D-B630CD32E81B}"/>
              </c:ext>
            </c:extLst>
          </c:dPt>
          <c:dLbls>
            <c:dLbl>
              <c:idx val="6"/>
              <c:layout>
                <c:manualLayout>
                  <c:x val="1.62370713446992E-6"/>
                  <c:y val="9.167256225838189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AF-FB41-99C8-F04202959E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Mail payments</c:v>
                </c:pt>
                <c:pt idx="1">
                  <c:v>Bank draft auto-withdrawl</c:v>
                </c:pt>
                <c:pt idx="2">
                  <c:v>SmartHub</c:v>
                </c:pt>
                <c:pt idx="3">
                  <c:v>Pay by Phone</c:v>
                </c:pt>
                <c:pt idx="4">
                  <c:v>Drop off at Lane-Scott office</c:v>
                </c:pt>
                <c:pt idx="5">
                  <c:v>Drop off at Ness City office</c:v>
                </c:pt>
                <c:pt idx="6">
                  <c:v>Budget billing</c:v>
                </c:pt>
              </c:strCache>
            </c:strRef>
          </c:cat>
          <c:val>
            <c:numRef>
              <c:f>Sheet1!$B$2:$H$2</c:f>
              <c:numCache>
                <c:formatCode>0%</c:formatCode>
                <c:ptCount val="7"/>
                <c:pt idx="0">
                  <c:v>0.38</c:v>
                </c:pt>
                <c:pt idx="1">
                  <c:v>0.28999999999999998</c:v>
                </c:pt>
                <c:pt idx="2">
                  <c:v>0.21</c:v>
                </c:pt>
                <c:pt idx="3">
                  <c:v>0.09</c:v>
                </c:pt>
                <c:pt idx="4">
                  <c:v>0.08</c:v>
                </c:pt>
                <c:pt idx="5">
                  <c:v>0.05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158-4CE4-9416-91B00B1064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5"/>
        <c:axId val="241388560"/>
        <c:axId val="241384640"/>
      </c:barChart>
      <c:catAx>
        <c:axId val="241388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1384640"/>
        <c:crosses val="autoZero"/>
        <c:auto val="1"/>
        <c:lblAlgn val="ctr"/>
        <c:lblOffset val="100"/>
        <c:noMultiLvlLbl val="0"/>
      </c:catAx>
      <c:valAx>
        <c:axId val="241384640"/>
        <c:scaling>
          <c:orientation val="minMax"/>
          <c:max val="0.65000000000000013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41388560"/>
        <c:crosses val="max"/>
        <c:crossBetween val="between"/>
        <c:majorUnit val="0.1"/>
        <c:min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031337659640338"/>
          <c:y val="6.5955435752070744E-3"/>
          <c:w val="0.58830822979795738"/>
          <c:h val="0.99340454901273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005997"/>
            </a:solidFill>
            <a:ln>
              <a:noFill/>
            </a:ln>
            <a:effectLst>
              <a:innerShdw>
                <a:schemeClr val="accent1"/>
              </a:innerShdw>
            </a:effectLst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D3F-46D0-830B-61104E322B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Email</c:v>
                </c:pt>
                <c:pt idx="1">
                  <c:v>Bill insert</c:v>
                </c:pt>
                <c:pt idx="2">
                  <c:v>Lane-Scott newsletter in Kansas Country Living</c:v>
                </c:pt>
                <c:pt idx="3">
                  <c:v>Texting</c:v>
                </c:pt>
                <c:pt idx="4">
                  <c:v>Facebook</c:v>
                </c:pt>
                <c:pt idx="5">
                  <c:v>Lane-Scott website</c:v>
                </c:pt>
                <c:pt idx="6">
                  <c:v>Radio</c:v>
                </c:pt>
                <c:pt idx="7">
                  <c:v>Instagram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0.46</c:v>
                </c:pt>
                <c:pt idx="1">
                  <c:v>0.41</c:v>
                </c:pt>
                <c:pt idx="2">
                  <c:v>0.38</c:v>
                </c:pt>
                <c:pt idx="3">
                  <c:v>0.17</c:v>
                </c:pt>
                <c:pt idx="4">
                  <c:v>0.1</c:v>
                </c:pt>
                <c:pt idx="5">
                  <c:v>0.06</c:v>
                </c:pt>
                <c:pt idx="6">
                  <c:v>0.05</c:v>
                </c:pt>
                <c:pt idx="7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158-4CE4-9416-91B00B1064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5"/>
        <c:axId val="241388560"/>
        <c:axId val="241384640"/>
      </c:barChart>
      <c:catAx>
        <c:axId val="241388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1384640"/>
        <c:crosses val="autoZero"/>
        <c:auto val="1"/>
        <c:lblAlgn val="ctr"/>
        <c:lblOffset val="100"/>
        <c:noMultiLvlLbl val="0"/>
      </c:catAx>
      <c:valAx>
        <c:axId val="241384640"/>
        <c:scaling>
          <c:orientation val="minMax"/>
          <c:max val="0.65000000000000013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41388560"/>
        <c:crosses val="max"/>
        <c:crossBetween val="between"/>
        <c:majorUnit val="0.1"/>
        <c:min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92219350060391"/>
          <c:y val="2.9160656123646725E-2"/>
          <c:w val="0.54576112631056517"/>
          <c:h val="0.968018691817110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005997"/>
            </a:solidFill>
            <a:ln>
              <a:noFill/>
            </a:ln>
            <a:effectLst>
              <a:innerShdw>
                <a:schemeClr val="accent1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5997"/>
              </a:solidFill>
              <a:ln>
                <a:noFill/>
              </a:ln>
              <a:effectLst>
                <a:innerShdw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A-2158-4CE4-9416-91B00B10647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6F8-C443-B6D0-6D9420C7636D}"/>
              </c:ext>
            </c:extLst>
          </c:dPt>
          <c:dLbls>
            <c:dLbl>
              <c:idx val="0"/>
              <c:layout>
                <c:manualLayout>
                  <c:x val="-5.7387855256232374E-3"/>
                  <c:y val="9.379223343449924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058898481078957E-2"/>
                      <c:h val="7.17536127111463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2158-4CE4-9416-91B00B10647D}"/>
                </c:ext>
              </c:extLst>
            </c:dLbl>
            <c:dLbl>
              <c:idx val="4"/>
              <c:layout>
                <c:manualLayout>
                  <c:x val="1.62370713446992E-6"/>
                  <c:y val="9.167256225838189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27-4DCC-BD37-9F0D3B7BA8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Text</c:v>
                </c:pt>
                <c:pt idx="1">
                  <c:v>Phone</c:v>
                </c:pt>
                <c:pt idx="2">
                  <c:v>Email</c:v>
                </c:pt>
                <c:pt idx="3">
                  <c:v>Outage map</c:v>
                </c:pt>
                <c:pt idx="4">
                  <c:v>Social media</c:v>
                </c:pt>
                <c:pt idx="5">
                  <c:v>SmartHub</c:v>
                </c:pt>
                <c:pt idx="6">
                  <c:v>I don't want to receive outage information</c:v>
                </c:pt>
              </c:strCache>
            </c:strRef>
          </c:cat>
          <c:val>
            <c:numRef>
              <c:f>Sheet1!$B$2:$H$2</c:f>
              <c:numCache>
                <c:formatCode>0%</c:formatCode>
                <c:ptCount val="7"/>
                <c:pt idx="0">
                  <c:v>0.63</c:v>
                </c:pt>
                <c:pt idx="1">
                  <c:v>0.38</c:v>
                </c:pt>
                <c:pt idx="2">
                  <c:v>0.25</c:v>
                </c:pt>
                <c:pt idx="3">
                  <c:v>0.15</c:v>
                </c:pt>
                <c:pt idx="4">
                  <c:v>0.1</c:v>
                </c:pt>
                <c:pt idx="5">
                  <c:v>0.08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158-4CE4-9416-91B00B1064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5"/>
        <c:axId val="241388560"/>
        <c:axId val="241384640"/>
      </c:barChart>
      <c:catAx>
        <c:axId val="241388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1384640"/>
        <c:crosses val="autoZero"/>
        <c:auto val="1"/>
        <c:lblAlgn val="ctr"/>
        <c:lblOffset val="100"/>
        <c:noMultiLvlLbl val="0"/>
      </c:catAx>
      <c:valAx>
        <c:axId val="241384640"/>
        <c:scaling>
          <c:orientation val="minMax"/>
          <c:max val="0.8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41388560"/>
        <c:crosses val="max"/>
        <c:crossBetween val="between"/>
        <c:majorUnit val="0.1"/>
        <c:min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92219350060391"/>
          <c:y val="2.9160656123646725E-2"/>
          <c:w val="0.54576112631056517"/>
          <c:h val="0.968018691817110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005997"/>
            </a:solidFill>
            <a:ln>
              <a:noFill/>
            </a:ln>
            <a:effectLst>
              <a:innerShdw>
                <a:schemeClr val="accent1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5997"/>
              </a:solidFill>
              <a:ln>
                <a:noFill/>
              </a:ln>
              <a:effectLst>
                <a:innerShdw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A-2158-4CE4-9416-91B00B10647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6F8-C443-B6D0-6D9420C7636D}"/>
              </c:ext>
            </c:extLst>
          </c:dPt>
          <c:dLbls>
            <c:dLbl>
              <c:idx val="0"/>
              <c:layout>
                <c:manualLayout>
                  <c:x val="-5.7387855256232374E-3"/>
                  <c:y val="9.379223343449924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058898481078957E-2"/>
                      <c:h val="7.17536127111463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2158-4CE4-9416-91B00B10647D}"/>
                </c:ext>
              </c:extLst>
            </c:dLbl>
            <c:dLbl>
              <c:idx val="5"/>
              <c:layout>
                <c:manualLayout>
                  <c:x val="1.62370713446992E-6"/>
                  <c:y val="9.167256225838189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3C-43CC-8075-6315B0818A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Report an outage or power quality issue</c:v>
                </c:pt>
                <c:pt idx="1">
                  <c:v>Request service</c:v>
                </c:pt>
                <c:pt idx="2">
                  <c:v>Pay electric bill</c:v>
                </c:pt>
                <c:pt idx="3">
                  <c:v>Billing question or concern</c:v>
                </c:pt>
                <c:pt idx="4">
                  <c:v>Report a problem</c:v>
                </c:pt>
                <c:pt idx="5">
                  <c:v>Inquire about a program or service</c:v>
                </c:pt>
                <c:pt idx="6">
                  <c:v>Change account info</c:v>
                </c:pt>
                <c:pt idx="7">
                  <c:v>Inquire about an event</c:v>
                </c:pt>
                <c:pt idx="8">
                  <c:v>None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0.37</c:v>
                </c:pt>
                <c:pt idx="1">
                  <c:v>0.17</c:v>
                </c:pt>
                <c:pt idx="2">
                  <c:v>0.12</c:v>
                </c:pt>
                <c:pt idx="3">
                  <c:v>0.1</c:v>
                </c:pt>
                <c:pt idx="4">
                  <c:v>0.09</c:v>
                </c:pt>
                <c:pt idx="5">
                  <c:v>7.0000000000000007E-2</c:v>
                </c:pt>
                <c:pt idx="6">
                  <c:v>0.06</c:v>
                </c:pt>
                <c:pt idx="7">
                  <c:v>0.01</c:v>
                </c:pt>
                <c:pt idx="8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158-4CE4-9416-91B00B1064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5"/>
        <c:axId val="241388560"/>
        <c:axId val="241384640"/>
      </c:barChart>
      <c:catAx>
        <c:axId val="241388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1384640"/>
        <c:crosses val="autoZero"/>
        <c:auto val="1"/>
        <c:lblAlgn val="ctr"/>
        <c:lblOffset val="100"/>
        <c:noMultiLvlLbl val="0"/>
      </c:catAx>
      <c:valAx>
        <c:axId val="241384640"/>
        <c:scaling>
          <c:orientation val="minMax"/>
          <c:max val="0.8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41388560"/>
        <c:crosses val="max"/>
        <c:crossBetween val="between"/>
        <c:majorUnit val="0.1"/>
        <c:min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76520973653213"/>
          <c:y val="6.0213245196238191E-2"/>
          <c:w val="0.60624814708535524"/>
          <c:h val="0.7931322925239598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D53A49"/>
            </a:solidFill>
          </c:spPr>
          <c:dPt>
            <c:idx val="0"/>
            <c:bubble3D val="0"/>
            <c:spPr>
              <a:solidFill>
                <a:srgbClr val="0059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4E-428F-BE8F-EDD6C8D99135}"/>
              </c:ext>
            </c:extLst>
          </c:dPt>
          <c:dPt>
            <c:idx val="1"/>
            <c:bubble3D val="0"/>
            <c:spPr>
              <a:solidFill>
                <a:srgbClr val="00815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4E-428F-BE8F-EDD6C8D99135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4E-428F-BE8F-EDD6C8D99135}"/>
              </c:ext>
            </c:extLst>
          </c:dPt>
          <c:dPt>
            <c:idx val="3"/>
            <c:bubble3D val="0"/>
            <c:spPr>
              <a:solidFill>
                <a:srgbClr val="D53A4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4E-428F-BE8F-EDD6C8D99135}"/>
              </c:ext>
            </c:extLst>
          </c:dPt>
          <c:dLbls>
            <c:dLbl>
              <c:idx val="0"/>
              <c:layout>
                <c:manualLayout>
                  <c:x val="-2.8745289346877992E-4"/>
                  <c:y val="-1.310566633215655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4E-428F-BE8F-EDD6C8D99135}"/>
                </c:ext>
              </c:extLst>
            </c:dLbl>
            <c:dLbl>
              <c:idx val="1"/>
              <c:layout>
                <c:manualLayout>
                  <c:x val="-8.6961690020331394E-3"/>
                  <c:y val="-8.9470773424094873E-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4E-428F-BE8F-EDD6C8D99135}"/>
                </c:ext>
              </c:extLst>
            </c:dLbl>
            <c:dLbl>
              <c:idx val="2"/>
              <c:layout>
                <c:manualLayout>
                  <c:x val="5.0437780211792113E-2"/>
                  <c:y val="-3.00481168746453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4E-428F-BE8F-EDD6C8D9913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0.37</c:v>
                </c:pt>
                <c:pt idx="1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4E-428F-BE8F-EDD6C8D991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41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85968413541408E-3"/>
          <c:y val="2.86183905303482E-2"/>
          <c:w val="0.99820140315864569"/>
          <c:h val="0.847172909009310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5997"/>
            </a:solidFill>
            <a:ln>
              <a:solidFill>
                <a:schemeClr val="bg1"/>
              </a:solidFill>
            </a:ln>
            <a:effectLst>
              <a:innerShdw>
                <a:schemeClr val="accent1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5997"/>
              </a:solidFill>
              <a:ln>
                <a:solidFill>
                  <a:schemeClr val="bg1"/>
                </a:solidFill>
              </a:ln>
              <a:effectLst>
                <a:innerShdw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0727-A24F-BA40-0C8DF715CC4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727-A24F-BA40-0C8DF715CC4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727-A24F-BA40-0C8DF715CC4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727-A24F-BA40-0C8DF715CC4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727-A24F-BA40-0C8DF715CC4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727-A24F-BA40-0C8DF715CC4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0727-A24F-BA40-0C8DF715CC4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0727-A24F-BA40-0C8DF715CC4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0727-A24F-BA40-0C8DF715CC4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0727-A24F-BA40-0C8DF715CC41}"/>
              </c:ext>
            </c:extLst>
          </c:dPt>
          <c:dLbls>
            <c:dLbl>
              <c:idx val="0"/>
              <c:layout>
                <c:manualLayout>
                  <c:x val="7.9166623326641704E-4"/>
                  <c:y val="-8.09578151561569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27-A24F-BA40-0C8DF715CC41}"/>
                </c:ext>
              </c:extLst>
            </c:dLbl>
            <c:dLbl>
              <c:idx val="1"/>
              <c:layout>
                <c:manualLayout>
                  <c:x val="-9.4789835550609003E-4"/>
                  <c:y val="-6.6512370141676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27-A24F-BA40-0C8DF715CC41}"/>
                </c:ext>
              </c:extLst>
            </c:dLbl>
            <c:dLbl>
              <c:idx val="2"/>
              <c:layout>
                <c:manualLayout>
                  <c:x val="-1.49939150604853E-4"/>
                  <c:y val="-9.0553049221699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27-A24F-BA40-0C8DF715CC41}"/>
                </c:ext>
              </c:extLst>
            </c:dLbl>
            <c:dLbl>
              <c:idx val="3"/>
              <c:layout>
                <c:manualLayout>
                  <c:x val="-5.9713617620640099E-4"/>
                  <c:y val="-4.96677420366120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264835290568899E-2"/>
                      <c:h val="7.48095863562125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727-A24F-BA40-0C8DF715CC41}"/>
                </c:ext>
              </c:extLst>
            </c:dLbl>
            <c:dLbl>
              <c:idx val="4"/>
              <c:layout>
                <c:manualLayout>
                  <c:x val="3.473839669520654E-3"/>
                  <c:y val="6.08172591730489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27-A24F-BA40-0C8DF715CC41}"/>
                </c:ext>
              </c:extLst>
            </c:dLbl>
            <c:dLbl>
              <c:idx val="5"/>
              <c:layout>
                <c:manualLayout>
                  <c:x val="6.8548821026253074E-4"/>
                  <c:y val="9.0448197441890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27-A24F-BA40-0C8DF715CC41}"/>
                </c:ext>
              </c:extLst>
            </c:dLbl>
            <c:dLbl>
              <c:idx val="8"/>
              <c:layout>
                <c:manualLayout>
                  <c:x val="9.0962625362408763E-4"/>
                  <c:y val="-2.8545317151959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727-A24F-BA40-0C8DF715CC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Sheet1!$A$1:$J$1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Sheet1!$A$2:$J$2</c:f>
              <c:numCache>
                <c:formatCode>0%</c:formatCode>
                <c:ptCount val="10"/>
                <c:pt idx="0">
                  <c:v>0.14000000000000001</c:v>
                </c:pt>
                <c:pt idx="1">
                  <c:v>0.06</c:v>
                </c:pt>
                <c:pt idx="2">
                  <c:v>0.04</c:v>
                </c:pt>
                <c:pt idx="3">
                  <c:v>0.05</c:v>
                </c:pt>
                <c:pt idx="4">
                  <c:v>0.23</c:v>
                </c:pt>
                <c:pt idx="5">
                  <c:v>0.08</c:v>
                </c:pt>
                <c:pt idx="6">
                  <c:v>0.09</c:v>
                </c:pt>
                <c:pt idx="7">
                  <c:v>0.11</c:v>
                </c:pt>
                <c:pt idx="8">
                  <c:v>0.06</c:v>
                </c:pt>
                <c:pt idx="9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727-A24F-BA40-0C8DF715CC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2"/>
        <c:axId val="35169408"/>
        <c:axId val="35170944"/>
      </c:barChart>
      <c:catAx>
        <c:axId val="3516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35170944"/>
        <c:crosses val="autoZero"/>
        <c:auto val="1"/>
        <c:lblAlgn val="ctr"/>
        <c:lblOffset val="100"/>
        <c:noMultiLvlLbl val="0"/>
      </c:catAx>
      <c:valAx>
        <c:axId val="35170944"/>
        <c:scaling>
          <c:orientation val="minMax"/>
          <c:max val="0.70000000000000007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51694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76520973653213"/>
          <c:y val="6.0213245196238191E-2"/>
          <c:w val="0.60624814708535524"/>
          <c:h val="0.7931322925239598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D53A49"/>
            </a:solidFill>
          </c:spPr>
          <c:dPt>
            <c:idx val="0"/>
            <c:bubble3D val="0"/>
            <c:spPr>
              <a:solidFill>
                <a:srgbClr val="0059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4E-428F-BE8F-EDD6C8D99135}"/>
              </c:ext>
            </c:extLst>
          </c:dPt>
          <c:dPt>
            <c:idx val="1"/>
            <c:bubble3D val="0"/>
            <c:spPr>
              <a:solidFill>
                <a:srgbClr val="00815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4E-428F-BE8F-EDD6C8D99135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4E-428F-BE8F-EDD6C8D99135}"/>
              </c:ext>
            </c:extLst>
          </c:dPt>
          <c:dPt>
            <c:idx val="3"/>
            <c:bubble3D val="0"/>
            <c:spPr>
              <a:solidFill>
                <a:srgbClr val="D53A4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4E-428F-BE8F-EDD6C8D99135}"/>
              </c:ext>
            </c:extLst>
          </c:dPt>
          <c:dLbls>
            <c:dLbl>
              <c:idx val="0"/>
              <c:layout>
                <c:manualLayout>
                  <c:x val="-2.8745289346877992E-4"/>
                  <c:y val="-1.310566633215655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4E-428F-BE8F-EDD6C8D99135}"/>
                </c:ext>
              </c:extLst>
            </c:dLbl>
            <c:dLbl>
              <c:idx val="1"/>
              <c:layout>
                <c:manualLayout>
                  <c:x val="-8.6961690020331394E-3"/>
                  <c:y val="-8.9470773424094873E-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4E-428F-BE8F-EDD6C8D99135}"/>
                </c:ext>
              </c:extLst>
            </c:dLbl>
            <c:dLbl>
              <c:idx val="2"/>
              <c:layout>
                <c:manualLayout>
                  <c:x val="5.0437780211792113E-2"/>
                  <c:y val="-3.00481168746453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4E-428F-BE8F-EDD6C8D9913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0.51</c:v>
                </c:pt>
                <c:pt idx="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4E-428F-BE8F-EDD6C8D991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41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85968413541408E-3"/>
          <c:y val="2.86183905303482E-2"/>
          <c:w val="0.99820140315864569"/>
          <c:h val="0.8471729090093109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599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Sheet1!$B$1:$K$1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Sheet1!$B$2:$K$2</c:f>
              <c:numCache>
                <c:formatCode>0%</c:formatCode>
                <c:ptCount val="10"/>
                <c:pt idx="0">
                  <c:v>0.01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0.04</c:v>
                </c:pt>
                <c:pt idx="5">
                  <c:v>0.01</c:v>
                </c:pt>
                <c:pt idx="6">
                  <c:v>0.04</c:v>
                </c:pt>
                <c:pt idx="7">
                  <c:v>0.11</c:v>
                </c:pt>
                <c:pt idx="8">
                  <c:v>0.18</c:v>
                </c:pt>
                <c:pt idx="9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E5-4985-AC52-00EC6F4F992D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Sheet1!$B$1:$K$1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Sheet1!$B$3:$K$3</c:f>
              <c:numCache>
                <c:formatCode>0%</c:formatCode>
                <c:ptCount val="10"/>
                <c:pt idx="0">
                  <c:v>0.01</c:v>
                </c:pt>
                <c:pt idx="1">
                  <c:v>0</c:v>
                </c:pt>
                <c:pt idx="2">
                  <c:v>0.01</c:v>
                </c:pt>
                <c:pt idx="3">
                  <c:v>0</c:v>
                </c:pt>
                <c:pt idx="4">
                  <c:v>0.02</c:v>
                </c:pt>
                <c:pt idx="5">
                  <c:v>0</c:v>
                </c:pt>
                <c:pt idx="6">
                  <c:v>0.02</c:v>
                </c:pt>
                <c:pt idx="7">
                  <c:v>0.1</c:v>
                </c:pt>
                <c:pt idx="8">
                  <c:v>0.23</c:v>
                </c:pt>
                <c:pt idx="9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0BF-4FA5-AF24-792E7293E5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2"/>
        <c:axId val="35169408"/>
        <c:axId val="35170944"/>
      </c:barChart>
      <c:catAx>
        <c:axId val="3516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35170944"/>
        <c:crosses val="autoZero"/>
        <c:auto val="1"/>
        <c:lblAlgn val="ctr"/>
        <c:lblOffset val="100"/>
        <c:noMultiLvlLbl val="0"/>
      </c:catAx>
      <c:valAx>
        <c:axId val="35170944"/>
        <c:scaling>
          <c:orientation val="minMax"/>
          <c:max val="0.70000000000000007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51694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8737614927292614"/>
          <c:y val="6.5654229449506926E-2"/>
          <c:w val="0.17917570479338471"/>
          <c:h val="8.0273702390569163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85968413541408E-3"/>
          <c:y val="2.86183905303482E-2"/>
          <c:w val="0.99820140315864569"/>
          <c:h val="0.847172909009310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5997"/>
            </a:solidFill>
            <a:ln>
              <a:solidFill>
                <a:schemeClr val="bg1"/>
              </a:solidFill>
            </a:ln>
            <a:effectLst>
              <a:innerShdw>
                <a:schemeClr val="accent1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5997"/>
              </a:solidFill>
              <a:ln>
                <a:solidFill>
                  <a:schemeClr val="bg1"/>
                </a:solidFill>
              </a:ln>
              <a:effectLst>
                <a:innerShdw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0727-A24F-BA40-0C8DF715CC4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727-A24F-BA40-0C8DF715CC4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727-A24F-BA40-0C8DF715CC4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727-A24F-BA40-0C8DF715CC4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727-A24F-BA40-0C8DF715CC4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727-A24F-BA40-0C8DF715CC4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0727-A24F-BA40-0C8DF715CC4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0727-A24F-BA40-0C8DF715CC4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0727-A24F-BA40-0C8DF715CC4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0727-A24F-BA40-0C8DF715CC41}"/>
              </c:ext>
            </c:extLst>
          </c:dPt>
          <c:dLbls>
            <c:dLbl>
              <c:idx val="0"/>
              <c:layout>
                <c:manualLayout>
                  <c:x val="7.9166623326641704E-4"/>
                  <c:y val="-8.09578151561569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27-A24F-BA40-0C8DF715CC41}"/>
                </c:ext>
              </c:extLst>
            </c:dLbl>
            <c:dLbl>
              <c:idx val="1"/>
              <c:layout>
                <c:manualLayout>
                  <c:x val="-9.4789835550609003E-4"/>
                  <c:y val="-6.6512370141676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27-A24F-BA40-0C8DF715CC41}"/>
                </c:ext>
              </c:extLst>
            </c:dLbl>
            <c:dLbl>
              <c:idx val="2"/>
              <c:layout>
                <c:manualLayout>
                  <c:x val="-1.49939150604853E-4"/>
                  <c:y val="-9.0553049221699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27-A24F-BA40-0C8DF715CC41}"/>
                </c:ext>
              </c:extLst>
            </c:dLbl>
            <c:dLbl>
              <c:idx val="3"/>
              <c:layout>
                <c:manualLayout>
                  <c:x val="-5.9713617620640099E-4"/>
                  <c:y val="-4.96677420366120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264835290568899E-2"/>
                      <c:h val="7.48095863562125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727-A24F-BA40-0C8DF715CC41}"/>
                </c:ext>
              </c:extLst>
            </c:dLbl>
            <c:dLbl>
              <c:idx val="4"/>
              <c:layout>
                <c:manualLayout>
                  <c:x val="3.473839669520654E-3"/>
                  <c:y val="6.08172591730489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27-A24F-BA40-0C8DF715CC41}"/>
                </c:ext>
              </c:extLst>
            </c:dLbl>
            <c:dLbl>
              <c:idx val="5"/>
              <c:layout>
                <c:manualLayout>
                  <c:x val="6.8548821026253074E-4"/>
                  <c:y val="9.0448197441890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27-A24F-BA40-0C8DF715CC41}"/>
                </c:ext>
              </c:extLst>
            </c:dLbl>
            <c:dLbl>
              <c:idx val="8"/>
              <c:layout>
                <c:manualLayout>
                  <c:x val="9.0962625362408763E-4"/>
                  <c:y val="-2.8545317151959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727-A24F-BA40-0C8DF715CC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Sheet1!$A$1:$J$1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Sheet1!$A$2:$J$2</c:f>
              <c:numCache>
                <c:formatCode>0%</c:formatCode>
                <c:ptCount val="10"/>
                <c:pt idx="0">
                  <c:v>0.11</c:v>
                </c:pt>
                <c:pt idx="1">
                  <c:v>0.05</c:v>
                </c:pt>
                <c:pt idx="2">
                  <c:v>0.05</c:v>
                </c:pt>
                <c:pt idx="3">
                  <c:v>0.04</c:v>
                </c:pt>
                <c:pt idx="4">
                  <c:v>0.2</c:v>
                </c:pt>
                <c:pt idx="5">
                  <c:v>0.08</c:v>
                </c:pt>
                <c:pt idx="6">
                  <c:v>0.13</c:v>
                </c:pt>
                <c:pt idx="7">
                  <c:v>0.13</c:v>
                </c:pt>
                <c:pt idx="8">
                  <c:v>0.09</c:v>
                </c:pt>
                <c:pt idx="9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727-A24F-BA40-0C8DF715CC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2"/>
        <c:axId val="35169408"/>
        <c:axId val="35170944"/>
      </c:barChart>
      <c:catAx>
        <c:axId val="3516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35170944"/>
        <c:crosses val="autoZero"/>
        <c:auto val="1"/>
        <c:lblAlgn val="ctr"/>
        <c:lblOffset val="100"/>
        <c:noMultiLvlLbl val="0"/>
      </c:catAx>
      <c:valAx>
        <c:axId val="35170944"/>
        <c:scaling>
          <c:orientation val="minMax"/>
          <c:max val="0.70000000000000007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51694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3569785586721667E-3"/>
          <c:w val="1"/>
          <c:h val="0.900457591721338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Equipment</c:v>
                </c:pt>
              </c:strCache>
            </c:strRef>
          </c:tx>
          <c:spPr>
            <a:solidFill>
              <a:srgbClr val="005997"/>
            </a:solidFill>
            <a:ln>
              <a:noFill/>
            </a:ln>
            <a:effectLst>
              <a:innerShdw>
                <a:schemeClr val="accent1"/>
              </a:inn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005997"/>
              </a:solidFill>
              <a:ln>
                <a:noFill/>
              </a:ln>
              <a:effectLst>
                <a:innerShdw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A6D0-4849-9A15-D9615B8AC780}"/>
              </c:ext>
            </c:extLst>
          </c:dPt>
          <c:dPt>
            <c:idx val="2"/>
            <c:invertIfNegative val="0"/>
            <c:bubble3D val="0"/>
            <c:spPr>
              <a:solidFill>
                <a:srgbClr val="005997"/>
              </a:solidFill>
              <a:ln>
                <a:noFill/>
              </a:ln>
              <a:effectLst>
                <a:innerShdw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6C22-4FD3-BBFA-1A653788678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6D0-4849-9A15-D9615B8AC78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D94-4FE3-AEED-1EC68926FF56}"/>
              </c:ext>
            </c:extLst>
          </c:dPt>
          <c:dLbls>
            <c:dLbl>
              <c:idx val="1"/>
              <c:layout>
                <c:manualLayout>
                  <c:x val="7.9176744943216029E-4"/>
                  <c:y val="-8.0956994916503034E-3"/>
                </c:manualLayout>
              </c:layout>
              <c:tx>
                <c:rich>
                  <a:bodyPr/>
                  <a:lstStyle/>
                  <a:p>
                    <a:fld id="{3E18B92F-596C-4DFA-8197-5897938FAA4D}" type="VALUE">
                      <a:rPr lang="en-US">
                        <a:latin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6D0-4849-9A15-D9615B8AC780}"/>
                </c:ext>
              </c:extLst>
            </c:dLbl>
            <c:dLbl>
              <c:idx val="3"/>
              <c:layout>
                <c:manualLayout>
                  <c:x val="5.371122707735221E-3"/>
                  <c:y val="-1.3393143772805101E-3"/>
                </c:manualLayout>
              </c:layout>
              <c:tx>
                <c:rich>
                  <a:bodyPr/>
                  <a:lstStyle/>
                  <a:p>
                    <a:fld id="{2154CA59-A4BF-41CC-9E56-1CE71995BEF2}" type="VALUE">
                      <a:rPr lang="en-US">
                        <a:latin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6D0-4849-9A15-D9615B8AC780}"/>
                </c:ext>
              </c:extLst>
            </c:dLbl>
            <c:dLbl>
              <c:idx val="4"/>
              <c:layout>
                <c:manualLayout>
                  <c:x val="-1.4965668517606751E-4"/>
                  <c:y val="-6.3991788438521307E-3"/>
                </c:manualLayout>
              </c:layout>
              <c:tx>
                <c:rich>
                  <a:bodyPr/>
                  <a:lstStyle/>
                  <a:p>
                    <a:fld id="{F4DD829E-406E-4B68-B801-B21031DD017E}" type="VALUE">
                      <a:rPr lang="en-US">
                        <a:latin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D94-4FE3-AEED-1EC68926FF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No plans</c:v>
                </c:pt>
                <c:pt idx="1">
                  <c:v>Yes, considering installing equipment</c:v>
                </c:pt>
                <c:pt idx="2">
                  <c:v>Yes, currently have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0.77</c:v>
                </c:pt>
                <c:pt idx="1">
                  <c:v>0.13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D0-4849-9A15-D9615B8AC7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overlap val="-15"/>
        <c:axId val="36415360"/>
        <c:axId val="36416896"/>
      </c:barChart>
      <c:catAx>
        <c:axId val="3641536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416896"/>
        <c:crosses val="autoZero"/>
        <c:auto val="1"/>
        <c:lblAlgn val="ctr"/>
        <c:lblOffset val="100"/>
        <c:noMultiLvlLbl val="0"/>
      </c:catAx>
      <c:valAx>
        <c:axId val="364168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6415360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145441358858167"/>
          <c:y val="6.5954515292478829E-3"/>
          <c:w val="0.64745815106965821"/>
          <c:h val="0.99340454901273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005997"/>
            </a:solidFill>
            <a:ln>
              <a:noFill/>
            </a:ln>
            <a:effectLst>
              <a:innerShdw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Generator</c:v>
                </c:pt>
                <c:pt idx="1">
                  <c:v>Solar</c:v>
                </c:pt>
                <c:pt idx="2">
                  <c:v>Wind</c:v>
                </c:pt>
                <c:pt idx="3">
                  <c:v>Battery storage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0.92</c:v>
                </c:pt>
                <c:pt idx="1">
                  <c:v>0.04</c:v>
                </c:pt>
                <c:pt idx="2">
                  <c:v>0.04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158-4CE4-9416-91B00B1064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5"/>
        <c:axId val="241388560"/>
        <c:axId val="241384640"/>
      </c:barChart>
      <c:catAx>
        <c:axId val="241388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1384640"/>
        <c:crosses val="autoZero"/>
        <c:auto val="1"/>
        <c:lblAlgn val="ctr"/>
        <c:lblOffset val="100"/>
        <c:noMultiLvlLbl val="0"/>
      </c:catAx>
      <c:valAx>
        <c:axId val="241384640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41388560"/>
        <c:crosses val="max"/>
        <c:crossBetween val="between"/>
        <c:majorUnit val="0.1"/>
        <c:min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25418391232929"/>
          <c:y val="6.5954515292478829E-3"/>
          <c:w val="0.64745815106965821"/>
          <c:h val="0.99340454901273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005997"/>
            </a:solidFill>
            <a:ln>
              <a:noFill/>
            </a:ln>
            <a:effectLst>
              <a:innerShdw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Solar</c:v>
                </c:pt>
                <c:pt idx="1">
                  <c:v>Generator</c:v>
                </c:pt>
                <c:pt idx="2">
                  <c:v>Wind</c:v>
                </c:pt>
                <c:pt idx="3">
                  <c:v>Battery storage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0.67</c:v>
                </c:pt>
                <c:pt idx="1">
                  <c:v>0.57999999999999996</c:v>
                </c:pt>
                <c:pt idx="2">
                  <c:v>0.21</c:v>
                </c:pt>
                <c:pt idx="3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158-4CE4-9416-91B00B1064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5"/>
        <c:axId val="241388560"/>
        <c:axId val="241384640"/>
      </c:barChart>
      <c:catAx>
        <c:axId val="241388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1384640"/>
        <c:crosses val="autoZero"/>
        <c:auto val="1"/>
        <c:lblAlgn val="ctr"/>
        <c:lblOffset val="100"/>
        <c:noMultiLvlLbl val="0"/>
      </c:catAx>
      <c:valAx>
        <c:axId val="241384640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41388560"/>
        <c:crosses val="max"/>
        <c:crossBetween val="between"/>
        <c:majorUnit val="0.1"/>
        <c:min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463885056561042"/>
          <c:y val="3.8796018949359668E-3"/>
          <c:w val="0.61179481462406959"/>
          <c:h val="0.99340454901273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005997"/>
            </a:solidFill>
            <a:ln>
              <a:noFill/>
            </a:ln>
            <a:effectLst>
              <a:innerShdw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Energy security</c:v>
                </c:pt>
                <c:pt idx="1">
                  <c:v>Lower electric bills</c:v>
                </c:pt>
                <c:pt idx="2">
                  <c:v>Energy sustainability</c:v>
                </c:pt>
                <c:pt idx="3">
                  <c:v>Reduced carbon footprint</c:v>
                </c:pt>
                <c:pt idx="4">
                  <c:v>Return on Investement</c:v>
                </c:pt>
                <c:pt idx="5">
                  <c:v>Increased property value</c:v>
                </c:pt>
                <c:pt idx="6">
                  <c:v>To sell excess electricity to Lane-Scott</c:v>
                </c:pt>
              </c:strCache>
            </c:strRef>
          </c:cat>
          <c:val>
            <c:numRef>
              <c:f>Sheet1!$B$2:$H$2</c:f>
              <c:numCache>
                <c:formatCode>0%</c:formatCode>
                <c:ptCount val="7"/>
                <c:pt idx="0">
                  <c:v>0.47</c:v>
                </c:pt>
                <c:pt idx="1">
                  <c:v>0.47</c:v>
                </c:pt>
                <c:pt idx="2">
                  <c:v>0.28000000000000003</c:v>
                </c:pt>
                <c:pt idx="3">
                  <c:v>0.21</c:v>
                </c:pt>
                <c:pt idx="4">
                  <c:v>0.11</c:v>
                </c:pt>
                <c:pt idx="5">
                  <c:v>0.09</c:v>
                </c:pt>
                <c:pt idx="6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158-4CE4-9416-91B00B1064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5"/>
        <c:axId val="241388560"/>
        <c:axId val="241384640"/>
      </c:barChart>
      <c:catAx>
        <c:axId val="241388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1384640"/>
        <c:crosses val="autoZero"/>
        <c:auto val="1"/>
        <c:lblAlgn val="ctr"/>
        <c:lblOffset val="100"/>
        <c:noMultiLvlLbl val="0"/>
      </c:catAx>
      <c:valAx>
        <c:axId val="241384640"/>
        <c:scaling>
          <c:orientation val="minMax"/>
          <c:max val="0.65000000000000013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41388560"/>
        <c:crosses val="max"/>
        <c:crossBetween val="between"/>
        <c:majorUnit val="0.1"/>
        <c:min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3540812546926516E-2"/>
          <c:w val="1"/>
          <c:h val="0.900457591721338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005997"/>
            </a:solidFill>
            <a:ln>
              <a:noFill/>
            </a:ln>
            <a:effectLst>
              <a:innerShdw>
                <a:schemeClr val="accent1"/>
              </a:inn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005997"/>
              </a:solidFill>
              <a:ln>
                <a:noFill/>
              </a:ln>
              <a:effectLst>
                <a:innerShdw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A6D0-4849-9A15-D9615B8AC780}"/>
              </c:ext>
            </c:extLst>
          </c:dPt>
          <c:dPt>
            <c:idx val="2"/>
            <c:invertIfNegative val="0"/>
            <c:bubble3D val="0"/>
            <c:spPr>
              <a:solidFill>
                <a:srgbClr val="00815A"/>
              </a:solidFill>
              <a:ln>
                <a:noFill/>
              </a:ln>
              <a:effectLst>
                <a:innerShdw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586B-427A-993E-973B25B3103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D94-4FE3-AEED-1EC68926FF56}"/>
              </c:ext>
            </c:extLst>
          </c:dPt>
          <c:dLbls>
            <c:dLbl>
              <c:idx val="1"/>
              <c:layout>
                <c:manualLayout>
                  <c:x val="7.9176744943216029E-4"/>
                  <c:y val="-8.0956994916503034E-3"/>
                </c:manualLayout>
              </c:layout>
              <c:tx>
                <c:rich>
                  <a:bodyPr/>
                  <a:lstStyle/>
                  <a:p>
                    <a:fld id="{3E18B92F-596C-4DFA-8197-5897938FAA4D}" type="VALUE">
                      <a:rPr lang="en-US">
                        <a:latin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6D0-4849-9A15-D9615B8AC780}"/>
                </c:ext>
              </c:extLst>
            </c:dLbl>
            <c:dLbl>
              <c:idx val="2"/>
              <c:layout>
                <c:manualLayout>
                  <c:x val="5.371122707735221E-3"/>
                  <c:y val="-1.3393143772805101E-3"/>
                </c:manualLayout>
              </c:layout>
              <c:tx>
                <c:rich>
                  <a:bodyPr/>
                  <a:lstStyle/>
                  <a:p>
                    <a:fld id="{2154CA59-A4BF-41CC-9E56-1CE71995BEF2}" type="VALUE">
                      <a:rPr lang="en-US">
                        <a:latin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86B-427A-993E-973B25B3103B}"/>
                </c:ext>
              </c:extLst>
            </c:dLbl>
            <c:dLbl>
              <c:idx val="4"/>
              <c:layout>
                <c:manualLayout>
                  <c:x val="-1.4965668517606751E-4"/>
                  <c:y val="-6.3991788438521307E-3"/>
                </c:manualLayout>
              </c:layout>
              <c:tx>
                <c:rich>
                  <a:bodyPr/>
                  <a:lstStyle/>
                  <a:p>
                    <a:fld id="{F4DD829E-406E-4B68-B801-B21031DD017E}" type="VALUE">
                      <a:rPr lang="en-US">
                        <a:latin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D94-4FE3-AEED-1EC68926FF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Need more information</c:v>
                </c:pt>
                <c:pt idx="1">
                  <c:v>No</c:v>
                </c:pt>
                <c:pt idx="2">
                  <c:v>Yes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0.39</c:v>
                </c:pt>
                <c:pt idx="1">
                  <c:v>0.51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D0-4849-9A15-D9615B8AC7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overlap val="-15"/>
        <c:axId val="36415360"/>
        <c:axId val="36416896"/>
      </c:barChart>
      <c:catAx>
        <c:axId val="3641536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416896"/>
        <c:crosses val="autoZero"/>
        <c:auto val="1"/>
        <c:lblAlgn val="ctr"/>
        <c:lblOffset val="100"/>
        <c:noMultiLvlLbl val="0"/>
      </c:catAx>
      <c:valAx>
        <c:axId val="36416896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6415360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3540812546926516E-2"/>
          <c:w val="1"/>
          <c:h val="0.900457591721338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005997"/>
            </a:solidFill>
            <a:ln>
              <a:noFill/>
            </a:ln>
            <a:effectLst>
              <a:innerShdw>
                <a:schemeClr val="accent1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5997"/>
              </a:solidFill>
              <a:ln>
                <a:noFill/>
              </a:ln>
              <a:effectLst>
                <a:innerShdw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6106-4FCC-8BD5-A1AC5BC8ACB8}"/>
              </c:ext>
            </c:extLst>
          </c:dPt>
          <c:dPt>
            <c:idx val="1"/>
            <c:invertIfNegative val="0"/>
            <c:bubble3D val="0"/>
            <c:spPr>
              <a:solidFill>
                <a:srgbClr val="005997"/>
              </a:solidFill>
              <a:ln>
                <a:noFill/>
              </a:ln>
              <a:effectLst>
                <a:innerShdw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A6D0-4849-9A15-D9615B8AC78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D94-4FE3-AEED-1EC68926FF56}"/>
              </c:ext>
            </c:extLst>
          </c:dPt>
          <c:dLbls>
            <c:dLbl>
              <c:idx val="0"/>
              <c:layout>
                <c:manualLayout>
                  <c:x val="7.9176744943216029E-4"/>
                  <c:y val="-8.0956994916503034E-3"/>
                </c:manualLayout>
              </c:layout>
              <c:tx>
                <c:rich>
                  <a:bodyPr/>
                  <a:lstStyle/>
                  <a:p>
                    <a:fld id="{3E18B92F-596C-4DFA-8197-5897938FAA4D}" type="VALUE">
                      <a:rPr lang="en-US">
                        <a:latin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106-4FCC-8BD5-A1AC5BC8ACB8}"/>
                </c:ext>
              </c:extLst>
            </c:dLbl>
            <c:dLbl>
              <c:idx val="1"/>
              <c:layout>
                <c:manualLayout>
                  <c:x val="5.371122707735221E-3"/>
                  <c:y val="-1.3393143772805101E-3"/>
                </c:manualLayout>
              </c:layout>
              <c:tx>
                <c:rich>
                  <a:bodyPr/>
                  <a:lstStyle/>
                  <a:p>
                    <a:fld id="{2154CA59-A4BF-41CC-9E56-1CE71995BEF2}" type="VALUE">
                      <a:rPr lang="en-US">
                        <a:latin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6D0-4849-9A15-D9615B8AC780}"/>
                </c:ext>
              </c:extLst>
            </c:dLbl>
            <c:dLbl>
              <c:idx val="4"/>
              <c:layout>
                <c:manualLayout>
                  <c:x val="-1.4965668517606751E-4"/>
                  <c:y val="-6.3991788438521307E-3"/>
                </c:manualLayout>
              </c:layout>
              <c:tx>
                <c:rich>
                  <a:bodyPr/>
                  <a:lstStyle/>
                  <a:p>
                    <a:fld id="{F4DD829E-406E-4B68-B801-B21031DD017E}" type="VALUE">
                      <a:rPr lang="en-US">
                        <a:latin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D94-4FE3-AEED-1EC68926FF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0.99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D0-4849-9A15-D9615B8AC7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overlap val="-15"/>
        <c:axId val="36415360"/>
        <c:axId val="36416896"/>
      </c:barChart>
      <c:catAx>
        <c:axId val="3641536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416896"/>
        <c:crosses val="autoZero"/>
        <c:auto val="1"/>
        <c:lblAlgn val="ctr"/>
        <c:lblOffset val="100"/>
        <c:noMultiLvlLbl val="0"/>
      </c:catAx>
      <c:valAx>
        <c:axId val="36416896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6415360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3540812546926516E-2"/>
          <c:w val="1"/>
          <c:h val="0.900457591721338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005997"/>
            </a:solidFill>
            <a:ln>
              <a:noFill/>
            </a:ln>
            <a:effectLst>
              <a:innerShdw>
                <a:schemeClr val="accent1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5997"/>
              </a:solidFill>
              <a:ln>
                <a:noFill/>
              </a:ln>
              <a:effectLst>
                <a:innerShdw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6D67-4BE8-829E-439FDE483CA4}"/>
              </c:ext>
            </c:extLst>
          </c:dPt>
          <c:dPt>
            <c:idx val="2"/>
            <c:invertIfNegative val="0"/>
            <c:bubble3D val="0"/>
            <c:spPr>
              <a:solidFill>
                <a:srgbClr val="00815A"/>
              </a:solidFill>
              <a:ln>
                <a:noFill/>
              </a:ln>
              <a:effectLst>
                <a:innerShdw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9B5-49FB-B6F7-D6A42BA6A8B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D94-4FE3-AEED-1EC68926FF56}"/>
              </c:ext>
            </c:extLst>
          </c:dPt>
          <c:dLbls>
            <c:dLbl>
              <c:idx val="0"/>
              <c:layout>
                <c:manualLayout>
                  <c:x val="7.9176744943216029E-4"/>
                  <c:y val="-8.0956994916503034E-3"/>
                </c:manualLayout>
              </c:layout>
              <c:tx>
                <c:rich>
                  <a:bodyPr/>
                  <a:lstStyle/>
                  <a:p>
                    <a:fld id="{3E18B92F-596C-4DFA-8197-5897938FAA4D}" type="VALUE">
                      <a:rPr lang="en-US">
                        <a:latin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D67-4BE8-829E-439FDE483CA4}"/>
                </c:ext>
              </c:extLst>
            </c:dLbl>
            <c:dLbl>
              <c:idx val="2"/>
              <c:layout>
                <c:manualLayout>
                  <c:x val="5.371122707735221E-3"/>
                  <c:y val="-1.3393143772805101E-3"/>
                </c:manualLayout>
              </c:layout>
              <c:tx>
                <c:rich>
                  <a:bodyPr/>
                  <a:lstStyle/>
                  <a:p>
                    <a:fld id="{2154CA59-A4BF-41CC-9E56-1CE71995BEF2}" type="VALUE">
                      <a:rPr lang="en-US">
                        <a:latin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9B5-49FB-B6F7-D6A42BA6A8B3}"/>
                </c:ext>
              </c:extLst>
            </c:dLbl>
            <c:dLbl>
              <c:idx val="4"/>
              <c:layout>
                <c:manualLayout>
                  <c:x val="-1.4965668517606751E-4"/>
                  <c:y val="-6.3991788438521307E-3"/>
                </c:manualLayout>
              </c:layout>
              <c:tx>
                <c:rich>
                  <a:bodyPr/>
                  <a:lstStyle/>
                  <a:p>
                    <a:fld id="{F4DD829E-406E-4B68-B801-B21031DD017E}" type="VALUE">
                      <a:rPr lang="en-US">
                        <a:latin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D94-4FE3-AEED-1EC68926FF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No plans</c:v>
                </c:pt>
                <c:pt idx="1">
                  <c:v>Sometime in the future</c:v>
                </c:pt>
                <c:pt idx="2">
                  <c:v>Yes, in the next 1 - 3 years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0.96</c:v>
                </c:pt>
                <c:pt idx="1">
                  <c:v>0.04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D0-4849-9A15-D9615B8AC7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overlap val="-15"/>
        <c:axId val="36415360"/>
        <c:axId val="36416896"/>
      </c:barChart>
      <c:catAx>
        <c:axId val="3641536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416896"/>
        <c:crosses val="autoZero"/>
        <c:auto val="1"/>
        <c:lblAlgn val="ctr"/>
        <c:lblOffset val="100"/>
        <c:noMultiLvlLbl val="0"/>
      </c:catAx>
      <c:valAx>
        <c:axId val="36416896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6415360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76520973653213"/>
          <c:y val="6.0213245196238191E-2"/>
          <c:w val="0.60624814708535524"/>
          <c:h val="0.7931322925239598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D53A49"/>
            </a:solidFill>
          </c:spPr>
          <c:dPt>
            <c:idx val="0"/>
            <c:bubble3D val="0"/>
            <c:spPr>
              <a:solidFill>
                <a:srgbClr val="0059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4E-428F-BE8F-EDD6C8D99135}"/>
              </c:ext>
            </c:extLst>
          </c:dPt>
          <c:dPt>
            <c:idx val="1"/>
            <c:bubble3D val="0"/>
            <c:spPr>
              <a:solidFill>
                <a:srgbClr val="00815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4E-428F-BE8F-EDD6C8D99135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4E-428F-BE8F-EDD6C8D99135}"/>
              </c:ext>
            </c:extLst>
          </c:dPt>
          <c:dPt>
            <c:idx val="3"/>
            <c:bubble3D val="0"/>
            <c:spPr>
              <a:solidFill>
                <a:srgbClr val="D53A4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4E-428F-BE8F-EDD6C8D99135}"/>
              </c:ext>
            </c:extLst>
          </c:dPt>
          <c:dLbls>
            <c:dLbl>
              <c:idx val="0"/>
              <c:layout>
                <c:manualLayout>
                  <c:x val="-2.8745289346877992E-4"/>
                  <c:y val="-1.310566633215655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4E-428F-BE8F-EDD6C8D99135}"/>
                </c:ext>
              </c:extLst>
            </c:dLbl>
            <c:dLbl>
              <c:idx val="1"/>
              <c:layout>
                <c:manualLayout>
                  <c:x val="-8.6961690020331394E-3"/>
                  <c:y val="-8.9470773424094873E-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4E-428F-BE8F-EDD6C8D99135}"/>
                </c:ext>
              </c:extLst>
            </c:dLbl>
            <c:dLbl>
              <c:idx val="2"/>
              <c:layout>
                <c:manualLayout>
                  <c:x val="5.0437780211792113E-2"/>
                  <c:y val="-3.00481168746453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4E-428F-BE8F-EDD6C8D9913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0.19</c:v>
                </c:pt>
                <c:pt idx="1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4E-428F-BE8F-EDD6C8D991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41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3540812546926516E-2"/>
          <c:w val="1"/>
          <c:h val="0.900457591721338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005997"/>
            </a:solidFill>
            <a:ln>
              <a:noFill/>
            </a:ln>
            <a:effectLst>
              <a:innerShdw>
                <a:schemeClr val="accent1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5997"/>
              </a:solidFill>
              <a:ln>
                <a:noFill/>
              </a:ln>
              <a:effectLst>
                <a:innerShdw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809E-4F25-9D91-398FDA6D454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D94-4FE3-AEED-1EC68926FF56}"/>
              </c:ext>
            </c:extLst>
          </c:dPt>
          <c:dLbls>
            <c:dLbl>
              <c:idx val="0"/>
              <c:layout>
                <c:manualLayout>
                  <c:x val="7.9176744943216029E-4"/>
                  <c:y val="-8.0956994916503034E-3"/>
                </c:manualLayout>
              </c:layout>
              <c:tx>
                <c:rich>
                  <a:bodyPr/>
                  <a:lstStyle/>
                  <a:p>
                    <a:fld id="{3E18B92F-596C-4DFA-8197-5897938FAA4D}" type="VALUE">
                      <a:rPr lang="en-US">
                        <a:latin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09E-4F25-9D91-398FDA6D454B}"/>
                </c:ext>
              </c:extLst>
            </c:dLbl>
            <c:dLbl>
              <c:idx val="4"/>
              <c:layout>
                <c:manualLayout>
                  <c:x val="-1.4965668517606751E-4"/>
                  <c:y val="-6.3991788438521307E-3"/>
                </c:manualLayout>
              </c:layout>
              <c:tx>
                <c:rich>
                  <a:bodyPr/>
                  <a:lstStyle/>
                  <a:p>
                    <a:fld id="{F4DD829E-406E-4B68-B801-B21031DD017E}" type="VALUE">
                      <a:rPr lang="en-US">
                        <a:latin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D94-4FE3-AEED-1EC68926FF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Unsure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D0-4849-9A15-D9615B8AC7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overlap val="-15"/>
        <c:axId val="36415360"/>
        <c:axId val="36416896"/>
      </c:barChart>
      <c:catAx>
        <c:axId val="3641536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416896"/>
        <c:crosses val="autoZero"/>
        <c:auto val="1"/>
        <c:lblAlgn val="ctr"/>
        <c:lblOffset val="100"/>
        <c:noMultiLvlLbl val="0"/>
      </c:catAx>
      <c:valAx>
        <c:axId val="36416896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6415360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9627039321214936E-2"/>
          <c:w val="0.99815052074260402"/>
          <c:h val="0.683627234245133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8357"/>
            </a:solidFill>
            <a:ln>
              <a:noFill/>
            </a:ln>
            <a:effectLst>
              <a:innerShdw>
                <a:schemeClr val="accent1"/>
              </a:innerShdw>
            </a:effectLst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9A1-4CAB-81B4-A73CA1F704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Trustworthy organization</c:v>
                </c:pt>
                <c:pt idx="1">
                  <c:v>Truly cares about its members</c:v>
                </c:pt>
                <c:pt idx="2">
                  <c:v>Well-managed organization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0.96</c:v>
                </c:pt>
                <c:pt idx="1">
                  <c:v>0.93</c:v>
                </c:pt>
                <c:pt idx="2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55-4799-935D-E54865064A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22"/>
        <c:axId val="37103872"/>
        <c:axId val="37109760"/>
      </c:barChart>
      <c:catAx>
        <c:axId val="3710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109760"/>
        <c:crosses val="autoZero"/>
        <c:auto val="1"/>
        <c:lblAlgn val="ctr"/>
        <c:lblOffset val="100"/>
        <c:noMultiLvlLbl val="0"/>
      </c:catAx>
      <c:valAx>
        <c:axId val="37109760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710387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90740148165959"/>
          <c:y val="9.0753422123566393E-2"/>
          <c:w val="0.60624814708535524"/>
          <c:h val="0.7931322925239598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D53A49"/>
            </a:solidFill>
          </c:spPr>
          <c:dPt>
            <c:idx val="0"/>
            <c:bubble3D val="0"/>
            <c:spPr>
              <a:solidFill>
                <a:srgbClr val="0059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4E-428F-BE8F-EDD6C8D99135}"/>
              </c:ext>
            </c:extLst>
          </c:dPt>
          <c:dPt>
            <c:idx val="1"/>
            <c:bubble3D val="0"/>
            <c:spPr>
              <a:solidFill>
                <a:srgbClr val="00815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4E-428F-BE8F-EDD6C8D99135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4E-428F-BE8F-EDD6C8D99135}"/>
              </c:ext>
            </c:extLst>
          </c:dPt>
          <c:dPt>
            <c:idx val="3"/>
            <c:bubble3D val="0"/>
            <c:spPr>
              <a:solidFill>
                <a:srgbClr val="D53A4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4E-428F-BE8F-EDD6C8D99135}"/>
              </c:ext>
            </c:extLst>
          </c:dPt>
          <c:dLbls>
            <c:dLbl>
              <c:idx val="0"/>
              <c:layout>
                <c:manualLayout>
                  <c:x val="-2.8745289346877992E-4"/>
                  <c:y val="-1.310566633215655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4E-428F-BE8F-EDD6C8D99135}"/>
                </c:ext>
              </c:extLst>
            </c:dLbl>
            <c:dLbl>
              <c:idx val="1"/>
              <c:layout>
                <c:manualLayout>
                  <c:x val="-8.6961690020331394E-3"/>
                  <c:y val="-8.9470773424094873E-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4E-428F-BE8F-EDD6C8D99135}"/>
                </c:ext>
              </c:extLst>
            </c:dLbl>
            <c:dLbl>
              <c:idx val="2"/>
              <c:layout>
                <c:manualLayout>
                  <c:x val="5.0437780211792113E-2"/>
                  <c:y val="-3.00481168746453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4E-428F-BE8F-EDD6C8D9913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0.85</c:v>
                </c:pt>
                <c:pt idx="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4E-428F-BE8F-EDD6C8D991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41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055170613901268"/>
          <c:y val="6.5953452827031949E-3"/>
          <c:w val="0.61944829386098721"/>
          <c:h val="0.99340454901273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005997"/>
            </a:solidFill>
            <a:ln>
              <a:noFill/>
            </a:ln>
            <a:effectLst>
              <a:innerShdw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Insufficient driving range</c:v>
                </c:pt>
                <c:pt idx="1">
                  <c:v>Purchase price</c:v>
                </c:pt>
                <c:pt idx="2">
                  <c:v>Maintenance costs</c:v>
                </c:pt>
                <c:pt idx="3">
                  <c:v>Lack of public charging stations</c:v>
                </c:pt>
                <c:pt idx="4">
                  <c:v>Lack of confidence in the technology</c:v>
                </c:pt>
                <c:pt idx="5">
                  <c:v>Long charging times</c:v>
                </c:pt>
                <c:pt idx="6">
                  <c:v>Cost of charging</c:v>
                </c:pt>
                <c:pt idx="7">
                  <c:v>Lack of options among plug-in models</c:v>
                </c:pt>
                <c:pt idx="8">
                  <c:v>Don't know enough about them</c:v>
                </c:pt>
                <c:pt idx="9">
                  <c:v>No Concerns</c:v>
                </c:pt>
              </c:strCache>
            </c:strRef>
          </c:cat>
          <c:val>
            <c:numRef>
              <c:f>Sheet1!$B$2:$K$2</c:f>
              <c:numCache>
                <c:formatCode>0%</c:formatCode>
                <c:ptCount val="10"/>
                <c:pt idx="0">
                  <c:v>0.61</c:v>
                </c:pt>
                <c:pt idx="1">
                  <c:v>0.56000000000000005</c:v>
                </c:pt>
                <c:pt idx="2">
                  <c:v>0.5</c:v>
                </c:pt>
                <c:pt idx="3">
                  <c:v>0.48</c:v>
                </c:pt>
                <c:pt idx="4">
                  <c:v>0.48</c:v>
                </c:pt>
                <c:pt idx="5">
                  <c:v>0.46</c:v>
                </c:pt>
                <c:pt idx="6">
                  <c:v>0.4</c:v>
                </c:pt>
                <c:pt idx="7">
                  <c:v>0.25</c:v>
                </c:pt>
                <c:pt idx="8">
                  <c:v>0.24</c:v>
                </c:pt>
                <c:pt idx="9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158-4CE4-9416-91B00B1064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5"/>
        <c:axId val="241388560"/>
        <c:axId val="241384640"/>
      </c:barChart>
      <c:catAx>
        <c:axId val="241388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1384640"/>
        <c:crosses val="autoZero"/>
        <c:auto val="1"/>
        <c:lblAlgn val="ctr"/>
        <c:lblOffset val="100"/>
        <c:noMultiLvlLbl val="0"/>
      </c:catAx>
      <c:valAx>
        <c:axId val="241384640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41388560"/>
        <c:crosses val="max"/>
        <c:crossBetween val="between"/>
        <c:majorUnit val="0.1"/>
        <c:min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76520973653213"/>
          <c:y val="6.0213245196238191E-2"/>
          <c:w val="0.60624814708535524"/>
          <c:h val="0.7931322925239598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D53A49"/>
            </a:solidFill>
          </c:spPr>
          <c:dPt>
            <c:idx val="0"/>
            <c:bubble3D val="0"/>
            <c:spPr>
              <a:solidFill>
                <a:srgbClr val="0059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4E-428F-BE8F-EDD6C8D99135}"/>
              </c:ext>
            </c:extLst>
          </c:dPt>
          <c:dPt>
            <c:idx val="1"/>
            <c:bubble3D val="0"/>
            <c:spPr>
              <a:solidFill>
                <a:srgbClr val="00815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4E-428F-BE8F-EDD6C8D99135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4E-428F-BE8F-EDD6C8D99135}"/>
              </c:ext>
            </c:extLst>
          </c:dPt>
          <c:dPt>
            <c:idx val="3"/>
            <c:bubble3D val="0"/>
            <c:spPr>
              <a:solidFill>
                <a:srgbClr val="D53A4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4E-428F-BE8F-EDD6C8D99135}"/>
              </c:ext>
            </c:extLst>
          </c:dPt>
          <c:dLbls>
            <c:dLbl>
              <c:idx val="0"/>
              <c:layout>
                <c:manualLayout>
                  <c:x val="-2.8745289346877992E-4"/>
                  <c:y val="-1.310566633215655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4E-428F-BE8F-EDD6C8D99135}"/>
                </c:ext>
              </c:extLst>
            </c:dLbl>
            <c:dLbl>
              <c:idx val="1"/>
              <c:layout>
                <c:manualLayout>
                  <c:x val="-8.6961690020331394E-3"/>
                  <c:y val="-8.9470773424094873E-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4E-428F-BE8F-EDD6C8D99135}"/>
                </c:ext>
              </c:extLst>
            </c:dLbl>
            <c:dLbl>
              <c:idx val="2"/>
              <c:layout>
                <c:manualLayout>
                  <c:x val="5.0437780211792113E-2"/>
                  <c:y val="-3.00481168746453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4E-428F-BE8F-EDD6C8D9913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0.17</c:v>
                </c:pt>
                <c:pt idx="1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4E-428F-BE8F-EDD6C8D991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41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70956422112474E-3"/>
          <c:y val="2.2204805901359221E-2"/>
          <c:w val="0.98893115352874517"/>
          <c:h val="0.876273767010767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005997"/>
            </a:solidFill>
            <a:ln>
              <a:noFill/>
            </a:ln>
            <a:effectLst>
              <a:innerShdw>
                <a:schemeClr val="accent1"/>
              </a:innerShdw>
            </a:effectLst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158-4CE4-9416-91B00B10647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158-4CE4-9416-91B00B10647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158-4CE4-9416-91B00B10647D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Sheet1!$B$1:$G$1</c:f>
              <c:strCache>
                <c:ptCount val="6"/>
                <c:pt idx="0">
                  <c:v>&lt; 1 year</c:v>
                </c:pt>
                <c:pt idx="1">
                  <c:v>1-5 years</c:v>
                </c:pt>
                <c:pt idx="2">
                  <c:v>6-10 years</c:v>
                </c:pt>
                <c:pt idx="3">
                  <c:v>11-20 years</c:v>
                </c:pt>
                <c:pt idx="4">
                  <c:v>21-30 years</c:v>
                </c:pt>
                <c:pt idx="5">
                  <c:v>30+ years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0.04</c:v>
                </c:pt>
                <c:pt idx="1">
                  <c:v>0.14000000000000001</c:v>
                </c:pt>
                <c:pt idx="2">
                  <c:v>0.12</c:v>
                </c:pt>
                <c:pt idx="3">
                  <c:v>0.16</c:v>
                </c:pt>
                <c:pt idx="4">
                  <c:v>0.18</c:v>
                </c:pt>
                <c:pt idx="5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158-4CE4-9416-91B00B1064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15"/>
        <c:axId val="243527064"/>
        <c:axId val="243520400"/>
      </c:barChart>
      <c:catAx>
        <c:axId val="243527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0"/>
          <a:lstStyle/>
          <a:p>
            <a:pPr>
              <a:defRPr/>
            </a:pPr>
            <a:endParaRPr lang="en-US"/>
          </a:p>
        </c:txPr>
        <c:crossAx val="243520400"/>
        <c:crosses val="autoZero"/>
        <c:auto val="1"/>
        <c:lblAlgn val="ctr"/>
        <c:lblOffset val="100"/>
        <c:noMultiLvlLbl val="0"/>
      </c:catAx>
      <c:valAx>
        <c:axId val="243520400"/>
        <c:scaling>
          <c:orientation val="minMax"/>
          <c:max val="0.45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4352706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878755391018113E-4"/>
          <c:y val="9.6008714003282564E-2"/>
          <c:w val="0.9952805581692864"/>
          <c:h val="0.81954920459637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005997"/>
            </a:solidFill>
            <a:ln>
              <a:noFill/>
            </a:ln>
            <a:effectLst>
              <a:innerShdw>
                <a:schemeClr val="accent1"/>
              </a:inn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158-4CE4-9416-91B00B10647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158-4CE4-9416-91B00B10647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158-4CE4-9416-91B00B10647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158-4CE4-9416-91B00B1064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Sheet1!$B$1:$H$1</c:f>
              <c:strCache>
                <c:ptCount val="7"/>
                <c:pt idx="0">
                  <c:v>&lt; 25</c:v>
                </c:pt>
                <c:pt idx="1">
                  <c:v>25 - 34</c:v>
                </c:pt>
                <c:pt idx="2">
                  <c:v>35 - 44</c:v>
                </c:pt>
                <c:pt idx="3">
                  <c:v>45 - 54</c:v>
                </c:pt>
                <c:pt idx="4">
                  <c:v>55 - 64</c:v>
                </c:pt>
                <c:pt idx="5">
                  <c:v>65 - 74</c:v>
                </c:pt>
                <c:pt idx="6">
                  <c:v>75+</c:v>
                </c:pt>
              </c:strCache>
            </c:strRef>
          </c:cat>
          <c:val>
            <c:numRef>
              <c:f>Sheet1!$B$2:$H$2</c:f>
              <c:numCache>
                <c:formatCode>0%</c:formatCode>
                <c:ptCount val="7"/>
                <c:pt idx="0">
                  <c:v>0</c:v>
                </c:pt>
                <c:pt idx="1">
                  <c:v>0.06</c:v>
                </c:pt>
                <c:pt idx="2">
                  <c:v>0.08</c:v>
                </c:pt>
                <c:pt idx="3">
                  <c:v>0.1</c:v>
                </c:pt>
                <c:pt idx="4">
                  <c:v>0.21</c:v>
                </c:pt>
                <c:pt idx="5">
                  <c:v>0.3</c:v>
                </c:pt>
                <c:pt idx="6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158-4CE4-9416-91B00B1064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22"/>
        <c:axId val="243521576"/>
        <c:axId val="243525104"/>
      </c:barChart>
      <c:catAx>
        <c:axId val="24352157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0"/>
          <a:lstStyle/>
          <a:p>
            <a:pPr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43525104"/>
        <c:crosses val="autoZero"/>
        <c:auto val="1"/>
        <c:lblAlgn val="ctr"/>
        <c:lblOffset val="100"/>
        <c:noMultiLvlLbl val="0"/>
      </c:catAx>
      <c:valAx>
        <c:axId val="243525104"/>
        <c:scaling>
          <c:orientation val="minMax"/>
          <c:max val="0.5"/>
        </c:scaling>
        <c:delete val="1"/>
        <c:axPos val="l"/>
        <c:numFmt formatCode="0%" sourceLinked="1"/>
        <c:majorTickMark val="none"/>
        <c:minorTickMark val="none"/>
        <c:tickLblPos val="nextTo"/>
        <c:crossAx val="24352157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4339283016967928E-2"/>
          <c:w val="1"/>
          <c:h val="0.73537216466945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005997"/>
            </a:solidFill>
            <a:ln>
              <a:noFill/>
            </a:ln>
            <a:effectLst>
              <a:innerShdw>
                <a:schemeClr val="accent1"/>
              </a:innerShdw>
            </a:effectLst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B0D-4771-BC62-A34E59E96D1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711-432F-8EB6-EF5C746E1B5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711-432F-8EB6-EF5C746E1B5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711-432F-8EB6-EF5C746E1B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Sheet1!$C$1:$G$1</c:f>
              <c:strCache>
                <c:ptCount val="5"/>
                <c:pt idx="0">
                  <c:v>High school grad/GED</c:v>
                </c:pt>
                <c:pt idx="1">
                  <c:v>Vocational or trade school</c:v>
                </c:pt>
                <c:pt idx="2">
                  <c:v>Some college</c:v>
                </c:pt>
                <c:pt idx="3">
                  <c:v>College graduate</c:v>
                </c:pt>
                <c:pt idx="4">
                  <c:v>Grad/professional school</c:v>
                </c:pt>
              </c:strCache>
            </c:strRef>
          </c:cat>
          <c:val>
            <c:numRef>
              <c:f>Sheet1!$C$2:$G$2</c:f>
              <c:numCache>
                <c:formatCode>0%</c:formatCode>
                <c:ptCount val="5"/>
                <c:pt idx="0">
                  <c:v>0.25</c:v>
                </c:pt>
                <c:pt idx="1">
                  <c:v>0.11</c:v>
                </c:pt>
                <c:pt idx="2">
                  <c:v>0.26</c:v>
                </c:pt>
                <c:pt idx="3">
                  <c:v>0.27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11-432F-8EB6-EF5C746E1B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0"/>
        <c:overlap val="-15"/>
        <c:axId val="243521576"/>
        <c:axId val="243525104"/>
      </c:barChart>
      <c:catAx>
        <c:axId val="24352157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0"/>
          <a:lstStyle/>
          <a:p>
            <a:pPr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43525104"/>
        <c:crosses val="autoZero"/>
        <c:auto val="1"/>
        <c:lblAlgn val="ctr"/>
        <c:lblOffset val="100"/>
        <c:noMultiLvlLbl val="0"/>
      </c:catAx>
      <c:valAx>
        <c:axId val="243525104"/>
        <c:scaling>
          <c:orientation val="minMax"/>
          <c:max val="0.4"/>
        </c:scaling>
        <c:delete val="1"/>
        <c:axPos val="l"/>
        <c:numFmt formatCode="0%" sourceLinked="1"/>
        <c:majorTickMark val="none"/>
        <c:minorTickMark val="none"/>
        <c:tickLblPos val="nextTo"/>
        <c:crossAx val="24352157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8317877399127274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005997"/>
            </a:solidFill>
            <a:ln>
              <a:noFill/>
            </a:ln>
            <a:effectLst>
              <a:innerShdw>
                <a:schemeClr val="accent1"/>
              </a:inn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711-432F-8EB6-EF5C746E1B5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711-432F-8EB6-EF5C746E1B5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FFF-8644-8901-E833F8234B1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711-432F-8EB6-EF5C746E1B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Sheet1!$B$1:$G$1</c:f>
              <c:strCache>
                <c:ptCount val="6"/>
                <c:pt idx="0">
                  <c:v>Retired</c:v>
                </c:pt>
                <c:pt idx="1">
                  <c:v>Farmer/Rancher</c:v>
                </c:pt>
                <c:pt idx="2">
                  <c:v>White collar</c:v>
                </c:pt>
                <c:pt idx="3">
                  <c:v>Blue Collar </c:v>
                </c:pt>
                <c:pt idx="4">
                  <c:v>Professional</c:v>
                </c:pt>
                <c:pt idx="5">
                  <c:v>Unemployed/Disabled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0.44</c:v>
                </c:pt>
                <c:pt idx="1">
                  <c:v>0.2</c:v>
                </c:pt>
                <c:pt idx="2">
                  <c:v>0.13</c:v>
                </c:pt>
                <c:pt idx="3">
                  <c:v>0.11</c:v>
                </c:pt>
                <c:pt idx="4">
                  <c:v>0.1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11-432F-8EB6-EF5C746E1B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3521576"/>
        <c:axId val="243525104"/>
      </c:barChart>
      <c:catAx>
        <c:axId val="243521576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0"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en-US"/>
          </a:p>
        </c:txPr>
        <c:crossAx val="243525104"/>
        <c:crosses val="autoZero"/>
        <c:auto val="1"/>
        <c:lblAlgn val="ctr"/>
        <c:lblOffset val="100"/>
        <c:noMultiLvlLbl val="0"/>
      </c:catAx>
      <c:valAx>
        <c:axId val="243525104"/>
        <c:scaling>
          <c:orientation val="minMax"/>
          <c:max val="0.5"/>
        </c:scaling>
        <c:delete val="1"/>
        <c:axPos val="t"/>
        <c:numFmt formatCode="0%" sourceLinked="1"/>
        <c:majorTickMark val="none"/>
        <c:minorTickMark val="none"/>
        <c:tickLblPos val="nextTo"/>
        <c:crossAx val="24352157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06684532880616E-3"/>
          <c:y val="9.9085872689882198E-2"/>
          <c:w val="0.99845933154671196"/>
          <c:h val="0.8068670604487948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5997"/>
            </a:solidFill>
            <a:ln>
              <a:noFill/>
            </a:ln>
            <a:effectLst>
              <a:innerShdw>
                <a:schemeClr val="accent1"/>
              </a:inn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655-4799-935D-E54865064A4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655-4799-935D-E54865064A4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655-4799-935D-E54865064A47}"/>
              </c:ext>
            </c:extLst>
          </c:dPt>
          <c:dPt>
            <c:idx val="3"/>
            <c:invertIfNegative val="0"/>
            <c:bubble3D val="0"/>
            <c:spPr>
              <a:solidFill>
                <a:srgbClr val="00815A"/>
              </a:solidFill>
              <a:ln>
                <a:noFill/>
              </a:ln>
              <a:effectLst>
                <a:innerShdw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6655-4799-935D-E54865064A47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9A1-4CAB-81B4-A73CA1F7043C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Sheet1!$A$1:$D$1</c:f>
              <c:strCache>
                <c:ptCount val="4"/>
                <c:pt idx="0">
                  <c:v>65+</c:v>
                </c:pt>
                <c:pt idx="1">
                  <c:v>45-64</c:v>
                </c:pt>
                <c:pt idx="2">
                  <c:v>&lt; 45</c:v>
                </c:pt>
                <c:pt idx="3">
                  <c:v>Overall</c:v>
                </c:pt>
              </c:strCache>
            </c:strRef>
          </c:cat>
          <c:val>
            <c:numRef>
              <c:f>Sheet1!$A$2:$D$2</c:f>
              <c:numCache>
                <c:formatCode>0.0</c:formatCode>
                <c:ptCount val="4"/>
                <c:pt idx="0" formatCode="General">
                  <c:v>9.4</c:v>
                </c:pt>
                <c:pt idx="1">
                  <c:v>9.1</c:v>
                </c:pt>
                <c:pt idx="2">
                  <c:v>8.6999999999999993</c:v>
                </c:pt>
                <c:pt idx="3">
                  <c:v>9.1999999999999993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6-6655-4799-935D-E54865064A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0"/>
        <c:overlap val="-15"/>
        <c:axId val="35721216"/>
        <c:axId val="35722752"/>
      </c:barChart>
      <c:catAx>
        <c:axId val="3572121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/>
          <a:lstStyle/>
          <a:p>
            <a:pPr>
              <a:defRPr/>
            </a:pPr>
            <a:endParaRPr lang="en-US"/>
          </a:p>
        </c:txPr>
        <c:crossAx val="35722752"/>
        <c:crosses val="autoZero"/>
        <c:auto val="1"/>
        <c:lblAlgn val="ctr"/>
        <c:lblOffset val="100"/>
        <c:noMultiLvlLbl val="0"/>
      </c:catAx>
      <c:valAx>
        <c:axId val="35722752"/>
        <c:scaling>
          <c:orientation val="minMax"/>
          <c:max val="1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5721216"/>
        <c:crosses val="max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885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Sheet1!$B$1:$K$1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Sheet1!$B$2:$K$2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0.01</c:v>
                </c:pt>
                <c:pt idx="3">
                  <c:v>0</c:v>
                </c:pt>
                <c:pt idx="4">
                  <c:v>0.01</c:v>
                </c:pt>
                <c:pt idx="5">
                  <c:v>0.01</c:v>
                </c:pt>
                <c:pt idx="6">
                  <c:v>0.05</c:v>
                </c:pt>
                <c:pt idx="7">
                  <c:v>0.16</c:v>
                </c:pt>
                <c:pt idx="8">
                  <c:v>0.21</c:v>
                </c:pt>
                <c:pt idx="9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45-4FA0-92FE-33E21A7ABC6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59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Sheet1!$B$1:$K$1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Sheet1!$B$3:$K$3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0.01</c:v>
                </c:pt>
                <c:pt idx="4">
                  <c:v>0</c:v>
                </c:pt>
                <c:pt idx="5">
                  <c:v>0.01</c:v>
                </c:pt>
                <c:pt idx="6">
                  <c:v>0.03</c:v>
                </c:pt>
                <c:pt idx="7">
                  <c:v>0.13</c:v>
                </c:pt>
                <c:pt idx="8">
                  <c:v>0.24</c:v>
                </c:pt>
                <c:pt idx="9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45-4FA0-92FE-33E21A7AB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327551296"/>
        <c:axId val="327541696"/>
      </c:barChart>
      <c:catAx>
        <c:axId val="32755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7541696"/>
        <c:crosses val="autoZero"/>
        <c:auto val="1"/>
        <c:lblAlgn val="ctr"/>
        <c:lblOffset val="100"/>
        <c:noMultiLvlLbl val="0"/>
      </c:catAx>
      <c:valAx>
        <c:axId val="3275416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2755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520859681163053"/>
          <c:y val="0.13321171146646082"/>
          <c:w val="0.17720721521618982"/>
          <c:h val="6.0723975103101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85968413541408E-3"/>
          <c:y val="2.86183905303482E-2"/>
          <c:w val="0.99820140315864569"/>
          <c:h val="0.847172909009310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5997"/>
            </a:solidFill>
            <a:ln>
              <a:solidFill>
                <a:schemeClr val="bg1"/>
              </a:solidFill>
            </a:ln>
            <a:effectLst>
              <a:innerShdw>
                <a:schemeClr val="accent1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5997"/>
              </a:solidFill>
              <a:ln>
                <a:solidFill>
                  <a:schemeClr val="bg1"/>
                </a:solidFill>
              </a:ln>
              <a:effectLst>
                <a:innerShdw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AA1C-E04D-B2F2-219DBFDD166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A1C-E04D-B2F2-219DBFDD166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A1C-E04D-B2F2-219DBFDD166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A1C-E04D-B2F2-219DBFDD166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A1C-E04D-B2F2-219DBFDD166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AA1C-E04D-B2F2-219DBFDD166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A1C-E04D-B2F2-219DBFDD166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AA1C-E04D-B2F2-219DBFDD166C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AA1C-E04D-B2F2-219DBFDD166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AA1C-E04D-B2F2-219DBFDD166C}"/>
              </c:ext>
            </c:extLst>
          </c:dPt>
          <c:dLbls>
            <c:dLbl>
              <c:idx val="0"/>
              <c:layout>
                <c:manualLayout>
                  <c:x val="7.9166623326641704E-4"/>
                  <c:y val="-8.09578151561569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1C-E04D-B2F2-219DBFDD166C}"/>
                </c:ext>
              </c:extLst>
            </c:dLbl>
            <c:dLbl>
              <c:idx val="1"/>
              <c:layout>
                <c:manualLayout>
                  <c:x val="-9.4789835550609003E-4"/>
                  <c:y val="-6.6512370141676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1C-E04D-B2F2-219DBFDD166C}"/>
                </c:ext>
              </c:extLst>
            </c:dLbl>
            <c:dLbl>
              <c:idx val="2"/>
              <c:layout>
                <c:manualLayout>
                  <c:x val="-1.49939150604853E-4"/>
                  <c:y val="-9.0553049221699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1C-E04D-B2F2-219DBFDD166C}"/>
                </c:ext>
              </c:extLst>
            </c:dLbl>
            <c:dLbl>
              <c:idx val="3"/>
              <c:layout>
                <c:manualLayout>
                  <c:x val="-5.9713617620640099E-4"/>
                  <c:y val="-4.96677420366120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264835290568899E-2"/>
                      <c:h val="7.48095863562125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A1C-E04D-B2F2-219DBFDD166C}"/>
                </c:ext>
              </c:extLst>
            </c:dLbl>
            <c:dLbl>
              <c:idx val="4"/>
              <c:layout>
                <c:manualLayout>
                  <c:x val="3.473839669520654E-3"/>
                  <c:y val="6.08172591730489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A1C-E04D-B2F2-219DBFDD166C}"/>
                </c:ext>
              </c:extLst>
            </c:dLbl>
            <c:dLbl>
              <c:idx val="5"/>
              <c:layout>
                <c:manualLayout>
                  <c:x val="6.8548821026253074E-4"/>
                  <c:y val="9.0448197441890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A1C-E04D-B2F2-219DBFDD166C}"/>
                </c:ext>
              </c:extLst>
            </c:dLbl>
            <c:dLbl>
              <c:idx val="8"/>
              <c:layout>
                <c:manualLayout>
                  <c:x val="9.0962625362408763E-4"/>
                  <c:y val="-2.8545317151959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A1C-E04D-B2F2-219DBFDD16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Sheet1!$A$1:$J$1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Sheet1!$A$2:$J$2</c:f>
              <c:numCache>
                <c:formatCode>0%</c:formatCode>
                <c:ptCount val="10"/>
                <c:pt idx="0">
                  <c:v>0.02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0.04</c:v>
                </c:pt>
                <c:pt idx="5">
                  <c:v>0.01</c:v>
                </c:pt>
                <c:pt idx="6">
                  <c:v>7.0000000000000007E-2</c:v>
                </c:pt>
                <c:pt idx="7">
                  <c:v>0.16</c:v>
                </c:pt>
                <c:pt idx="8">
                  <c:v>0.24</c:v>
                </c:pt>
                <c:pt idx="9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A1C-E04D-B2F2-219DBFDD16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2"/>
        <c:axId val="35169408"/>
        <c:axId val="35170944"/>
      </c:barChart>
      <c:catAx>
        <c:axId val="3516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35170944"/>
        <c:crosses val="autoZero"/>
        <c:auto val="1"/>
        <c:lblAlgn val="ctr"/>
        <c:lblOffset val="100"/>
        <c:noMultiLvlLbl val="0"/>
      </c:catAx>
      <c:valAx>
        <c:axId val="35170944"/>
        <c:scaling>
          <c:orientation val="minMax"/>
          <c:max val="0.70000000000000007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51694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85968413541408E-3"/>
          <c:y val="2.86183905303482E-2"/>
          <c:w val="0.99820140315864569"/>
          <c:h val="0.847172909009310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5997"/>
            </a:solidFill>
            <a:ln>
              <a:solidFill>
                <a:schemeClr val="bg1"/>
              </a:solidFill>
            </a:ln>
            <a:effectLst>
              <a:innerShdw>
                <a:schemeClr val="accent1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5997"/>
              </a:solidFill>
              <a:ln>
                <a:solidFill>
                  <a:schemeClr val="bg1"/>
                </a:solidFill>
              </a:ln>
              <a:effectLst>
                <a:innerShdw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E1AE-1E45-ADC4-7DC7F266746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1AE-1E45-ADC4-7DC7F266746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1AE-1E45-ADC4-7DC7F266746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1AE-1E45-ADC4-7DC7F266746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E1AE-1E45-ADC4-7DC7F266746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E1AE-1E45-ADC4-7DC7F266746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E1AE-1E45-ADC4-7DC7F266746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E1AE-1E45-ADC4-7DC7F266746C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E1AE-1E45-ADC4-7DC7F266746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E1AE-1E45-ADC4-7DC7F266746C}"/>
              </c:ext>
            </c:extLst>
          </c:dPt>
          <c:dLbls>
            <c:dLbl>
              <c:idx val="0"/>
              <c:layout>
                <c:manualLayout>
                  <c:x val="7.9166623326641704E-4"/>
                  <c:y val="-8.09578151561569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AE-1E45-ADC4-7DC7F266746C}"/>
                </c:ext>
              </c:extLst>
            </c:dLbl>
            <c:dLbl>
              <c:idx val="1"/>
              <c:layout>
                <c:manualLayout>
                  <c:x val="-9.4789835550609003E-4"/>
                  <c:y val="-6.6512370141676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AE-1E45-ADC4-7DC7F266746C}"/>
                </c:ext>
              </c:extLst>
            </c:dLbl>
            <c:dLbl>
              <c:idx val="2"/>
              <c:layout>
                <c:manualLayout>
                  <c:x val="-1.49939150604853E-4"/>
                  <c:y val="-9.0553049221699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AE-1E45-ADC4-7DC7F266746C}"/>
                </c:ext>
              </c:extLst>
            </c:dLbl>
            <c:dLbl>
              <c:idx val="3"/>
              <c:layout>
                <c:manualLayout>
                  <c:x val="-5.9713617620640099E-4"/>
                  <c:y val="-4.96677420366120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264835290568899E-2"/>
                      <c:h val="7.48095863562125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1AE-1E45-ADC4-7DC7F266746C}"/>
                </c:ext>
              </c:extLst>
            </c:dLbl>
            <c:dLbl>
              <c:idx val="4"/>
              <c:layout>
                <c:manualLayout>
                  <c:x val="3.473839669520654E-3"/>
                  <c:y val="6.08172591730489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1AE-1E45-ADC4-7DC7F266746C}"/>
                </c:ext>
              </c:extLst>
            </c:dLbl>
            <c:dLbl>
              <c:idx val="5"/>
              <c:layout>
                <c:manualLayout>
                  <c:x val="6.8548821026253074E-4"/>
                  <c:y val="9.0448197441890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1AE-1E45-ADC4-7DC7F266746C}"/>
                </c:ext>
              </c:extLst>
            </c:dLbl>
            <c:dLbl>
              <c:idx val="8"/>
              <c:layout>
                <c:manualLayout>
                  <c:x val="9.0962625362408763E-4"/>
                  <c:y val="-2.8545317151959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1AE-1E45-ADC4-7DC7F26674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Sheet1!$A$1:$J$1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Sheet1!$A$2:$J$2</c:f>
              <c:numCache>
                <c:formatCode>0%</c:formatCode>
                <c:ptCount val="10"/>
                <c:pt idx="0">
                  <c:v>0.01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0.02</c:v>
                </c:pt>
                <c:pt idx="5">
                  <c:v>0.01</c:v>
                </c:pt>
                <c:pt idx="6">
                  <c:v>0.04</c:v>
                </c:pt>
                <c:pt idx="7">
                  <c:v>0.16</c:v>
                </c:pt>
                <c:pt idx="8">
                  <c:v>0.27</c:v>
                </c:pt>
                <c:pt idx="9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1AE-1E45-ADC4-7DC7F26674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2"/>
        <c:axId val="35169408"/>
        <c:axId val="35170944"/>
      </c:barChart>
      <c:catAx>
        <c:axId val="3516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35170944"/>
        <c:crosses val="autoZero"/>
        <c:auto val="1"/>
        <c:lblAlgn val="ctr"/>
        <c:lblOffset val="100"/>
        <c:noMultiLvlLbl val="0"/>
      </c:catAx>
      <c:valAx>
        <c:axId val="35170944"/>
        <c:scaling>
          <c:orientation val="minMax"/>
          <c:max val="0.70000000000000007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51694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85968413541408E-3"/>
          <c:y val="2.86183905303482E-2"/>
          <c:w val="0.99820140315864569"/>
          <c:h val="0.847172909009310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5997"/>
            </a:solidFill>
            <a:ln>
              <a:solidFill>
                <a:schemeClr val="bg1"/>
              </a:solidFill>
            </a:ln>
            <a:effectLst>
              <a:innerShdw>
                <a:schemeClr val="accent1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5997"/>
              </a:solidFill>
              <a:ln>
                <a:solidFill>
                  <a:schemeClr val="bg1"/>
                </a:solidFill>
              </a:ln>
              <a:effectLst>
                <a:innerShdw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0727-A24F-BA40-0C8DF715CC4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727-A24F-BA40-0C8DF715CC4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727-A24F-BA40-0C8DF715CC4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727-A24F-BA40-0C8DF715CC4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727-A24F-BA40-0C8DF715CC4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727-A24F-BA40-0C8DF715CC4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0727-A24F-BA40-0C8DF715CC4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0727-A24F-BA40-0C8DF715CC4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0727-A24F-BA40-0C8DF715CC4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0727-A24F-BA40-0C8DF715CC41}"/>
              </c:ext>
            </c:extLst>
          </c:dPt>
          <c:dLbls>
            <c:dLbl>
              <c:idx val="0"/>
              <c:layout>
                <c:manualLayout>
                  <c:x val="7.9166623326641704E-4"/>
                  <c:y val="-8.09578151561569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27-A24F-BA40-0C8DF715CC41}"/>
                </c:ext>
              </c:extLst>
            </c:dLbl>
            <c:dLbl>
              <c:idx val="1"/>
              <c:layout>
                <c:manualLayout>
                  <c:x val="-9.4789835550609003E-4"/>
                  <c:y val="-6.6512370141676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27-A24F-BA40-0C8DF715CC41}"/>
                </c:ext>
              </c:extLst>
            </c:dLbl>
            <c:dLbl>
              <c:idx val="2"/>
              <c:layout>
                <c:manualLayout>
                  <c:x val="-1.49939150604853E-4"/>
                  <c:y val="-9.0553049221699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27-A24F-BA40-0C8DF715CC41}"/>
                </c:ext>
              </c:extLst>
            </c:dLbl>
            <c:dLbl>
              <c:idx val="3"/>
              <c:layout>
                <c:manualLayout>
                  <c:x val="-5.9713617620640099E-4"/>
                  <c:y val="-4.96677420366120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264835290568899E-2"/>
                      <c:h val="7.48095863562125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727-A24F-BA40-0C8DF715CC41}"/>
                </c:ext>
              </c:extLst>
            </c:dLbl>
            <c:dLbl>
              <c:idx val="4"/>
              <c:layout>
                <c:manualLayout>
                  <c:x val="3.473839669520654E-3"/>
                  <c:y val="6.08172591730489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27-A24F-BA40-0C8DF715CC41}"/>
                </c:ext>
              </c:extLst>
            </c:dLbl>
            <c:dLbl>
              <c:idx val="5"/>
              <c:layout>
                <c:manualLayout>
                  <c:x val="6.8548821026253074E-4"/>
                  <c:y val="9.0448197441890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27-A24F-BA40-0C8DF715CC41}"/>
                </c:ext>
              </c:extLst>
            </c:dLbl>
            <c:dLbl>
              <c:idx val="8"/>
              <c:layout>
                <c:manualLayout>
                  <c:x val="9.0962625362408763E-4"/>
                  <c:y val="-2.8545317151959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727-A24F-BA40-0C8DF715CC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Sheet1!$A$1:$J$1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Sheet1!$A$2:$J$2</c:f>
              <c:numCache>
                <c:formatCode>0%</c:formatCode>
                <c:ptCount val="10"/>
                <c:pt idx="0">
                  <c:v>0.01</c:v>
                </c:pt>
                <c:pt idx="1">
                  <c:v>0.01</c:v>
                </c:pt>
                <c:pt idx="2">
                  <c:v>0</c:v>
                </c:pt>
                <c:pt idx="3">
                  <c:v>0</c:v>
                </c:pt>
                <c:pt idx="4">
                  <c:v>0.01</c:v>
                </c:pt>
                <c:pt idx="5">
                  <c:v>0.02</c:v>
                </c:pt>
                <c:pt idx="6">
                  <c:v>0.02</c:v>
                </c:pt>
                <c:pt idx="7">
                  <c:v>0.11</c:v>
                </c:pt>
                <c:pt idx="8">
                  <c:v>0.2</c:v>
                </c:pt>
                <c:pt idx="9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727-A24F-BA40-0C8DF715CC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2"/>
        <c:axId val="35169408"/>
        <c:axId val="35170944"/>
      </c:barChart>
      <c:catAx>
        <c:axId val="3516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35170944"/>
        <c:crosses val="autoZero"/>
        <c:auto val="1"/>
        <c:lblAlgn val="ctr"/>
        <c:lblOffset val="100"/>
        <c:noMultiLvlLbl val="0"/>
      </c:catAx>
      <c:valAx>
        <c:axId val="35170944"/>
        <c:scaling>
          <c:orientation val="minMax"/>
          <c:max val="0.70000000000000007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51694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0.30932</cdr:x>
      <cdr:y>0.91744</cdr:y>
    </cdr:from>
    <cdr:to>
      <cdr:x>0.69068</cdr:x>
      <cdr:y>0.98089</cdr:y>
    </cdr:to>
    <cdr:sp macro="" textlink="">
      <cdr:nvSpPr>
        <cdr:cNvPr id="2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48431" y="4894906"/>
          <a:ext cx="2525507" cy="3385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en-US" altLang="en-US" sz="1600" dirty="0">
              <a:latin typeface="Arial" panose="020B0604020202020204" pitchFamily="34" charset="0"/>
            </a:rPr>
            <a:t>Top box (8-10) responses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0.30932</cdr:x>
      <cdr:y>0.91744</cdr:y>
    </cdr:from>
    <cdr:to>
      <cdr:x>0.69068</cdr:x>
      <cdr:y>0.98089</cdr:y>
    </cdr:to>
    <cdr:sp macro="" textlink="">
      <cdr:nvSpPr>
        <cdr:cNvPr id="2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48431" y="4894906"/>
          <a:ext cx="2525507" cy="3385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en-US" altLang="en-US" sz="1600" dirty="0">
              <a:latin typeface="Arial" panose="020B0604020202020204" pitchFamily="34" charset="0"/>
            </a:rPr>
            <a:t>Top box (8-10) responses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AB572-8A17-4463-95CA-7C08CF7F7AF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4BE5E-5E08-41FC-BF35-3A6E8A53F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0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C7F36-D5A7-4C77-9958-EA2B3D843B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765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C7F36-D5A7-4C77-9958-EA2B3D843B2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21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C7F36-D5A7-4C77-9958-EA2B3D843B2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68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C7F36-D5A7-4C77-9958-EA2B3D843B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7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C7F36-D5A7-4C77-9958-EA2B3D843B2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85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C7F36-D5A7-4C77-9958-EA2B3D843B2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17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C7F36-D5A7-4C77-9958-EA2B3D843B2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15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C7F36-D5A7-4C77-9958-EA2B3D843B2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57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C7F36-D5A7-4C77-9958-EA2B3D843B2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1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C2A81-E931-4588-B90A-C6A761163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42654-DC72-4D1E-A010-005F48777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EBAC5-E9E1-4FFA-8BE1-7ABAB928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EDBD-5B3F-41CD-B968-21392F573224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AB181-82D8-4F4F-99D8-27B1AA59D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83ACB-C441-4C49-9232-7B594D6F8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0386-21FD-443B-BF2E-FF9CA40E1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1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CE42C-7D37-4F9A-888B-D3E1C93F4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070BFD-6707-44CB-B8D8-8504492063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B71D6-F25B-4560-9588-BA6B71234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EDBD-5B3F-41CD-B968-21392F573224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3BE5B-558C-4AB6-B28A-7C5CD9021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BA2C0-19F3-48ED-A580-49C53220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0386-21FD-443B-BF2E-FF9CA40E1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2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5FBD9B-FB90-441D-BBE0-13D6E10ED6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7FEF7-E4B7-4ED2-B345-E2CECEA4D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AF4A3-8065-4724-A6B6-187AB62D8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EDBD-5B3F-41CD-B968-21392F573224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C0FA9-D2A5-4757-85D9-350D9385C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725D4-7D7F-4A57-A00B-2FD20C267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0386-21FD-443B-BF2E-FF9CA40E1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22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lang="en-US"/>
              <a:t>Drag your picture here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2138642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79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DBE2F-A2A3-4BCB-A6B6-8572EFF6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D2293-0BDA-47EB-971D-06FB4A717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EE0A5-1F36-4A58-98FA-BFB6F6F2D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EDBD-5B3F-41CD-B968-21392F573224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9FACE-CC68-45E3-AE87-EFF69B4F9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1BB5C-9B90-463E-915C-10C23EBD8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0386-21FD-443B-BF2E-FF9CA40E1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4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A7C1D-FFDE-43AE-B518-B921FB557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F8AFE-030F-4E22-B32B-EDE0372DC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50A76-E9FF-412A-82CD-931E6A5B8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EDBD-5B3F-41CD-B968-21392F573224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832DB-396B-4F94-8500-AB2DC907A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5A047-9584-4BCC-AA41-6769D5ABE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0386-21FD-443B-BF2E-FF9CA40E1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8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21D00-39B2-4910-9080-C0CE65EAA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8FEFD-91AA-4CA2-AA5D-32FAF0BC4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302887-5DE0-4ECB-8270-B01124062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D4E5E-F375-468F-B883-E77C6296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EDBD-5B3F-41CD-B968-21392F573224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D80D2-3C22-4C57-AACC-0DF38FBD4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0CA39-7E1A-47C7-AEAB-FAAB2972C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0386-21FD-443B-BF2E-FF9CA40E1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8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3ADBF-1876-4304-876C-3D842673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8DE39-212A-4CDF-A3C1-AC929AF82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7D00F-C152-4CC3-9032-69A3CBB22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370C65-9D6F-46E4-8410-E03CEA4C8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4998B2-4A3E-4A50-A535-80317D1F6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898A73-680F-4BD0-95E5-B8E439D54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EDBD-5B3F-41CD-B968-21392F573224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A0C49B-F5A5-4522-9967-4E0B67DA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15FB7B-96CD-4B70-B23A-1E5F9917F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0386-21FD-443B-BF2E-FF9CA40E1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4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F742-72A4-4D27-83F2-FC2A1FE47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6A1193-1194-4722-AFF4-FD9D0ECFD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EDBD-5B3F-41CD-B968-21392F573224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4965E-229E-4347-8573-AA458BC32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04CDE3-D513-41EB-8A40-C1A7A9957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0386-21FD-443B-BF2E-FF9CA40E1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8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FF8BB9-0509-4073-AEC4-EA5AB7CE4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EDBD-5B3F-41CD-B968-21392F573224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EF935A-71ED-4A3D-8A0D-8C28DBDF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FD33C-F97B-46A7-B724-3DEF140E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0386-21FD-443B-BF2E-FF9CA40E1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06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3E148-7368-4983-98E0-D5F9A10E2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70039-B8C2-4300-B629-BA22DE56F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DDB7A-ECA2-4B90-9F07-7477BEDC2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91414-8295-43B5-8EF8-74E7582A4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EDBD-5B3F-41CD-B968-21392F573224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1217B-B702-484A-A4C8-CF338A4C4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2BE36-54AD-41D2-B9E1-954D7A636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0386-21FD-443B-BF2E-FF9CA40E1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5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3D0EE-60B4-4601-AF2A-10163F607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4001EF-41B8-436F-97B0-34777FF83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8BE49-4A6D-4922-B6C7-187F2C61C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3438B-042E-42FB-A305-DDA46D54B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EDBD-5B3F-41CD-B968-21392F573224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9090B-84A5-4F09-993C-9A3933BEA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2B4AD-BE86-448F-9536-5C3F0314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0386-21FD-443B-BF2E-FF9CA40E1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1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7A9B8-C2A4-48AE-BCA3-1CBCC6BAB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844D5-6916-40A9-9DF5-E8BD37D9D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29E25-DD2E-48FD-A450-CB8467735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CEDBD-5B3F-41CD-B968-21392F573224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9752E-879D-4AA6-9C6C-589F97172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E3695-54C1-40EB-A8AA-F35AC4174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80386-21FD-443B-BF2E-FF9CA40E1C2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AF99BAEA-5D3F-3440-9267-98AF1AA5259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183" y="185738"/>
            <a:ext cx="993233" cy="92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8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chart" Target="../charts/chart19.xml"/><Relationship Id="rId7" Type="http://schemas.openxmlformats.org/officeDocument/2006/relationships/image" Target="../media/image1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chart" Target="../charts/chart20.xml"/><Relationship Id="rId9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813686" y="3616257"/>
            <a:ext cx="8564628" cy="1469834"/>
          </a:xfrm>
          <a:prstGeom prst="rect">
            <a:avLst/>
          </a:prstGeom>
        </p:spPr>
        <p:txBody>
          <a:bodyPr vert="horz" lIns="121910" tIns="60955" rIns="121910" bIns="60955" rtlCol="0" anchor="ctr">
            <a:normAutofit fontScale="70000" lnSpcReduction="20000"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defTabSz="609509"/>
            <a:r>
              <a:rPr lang="en-US" sz="7199">
                <a:solidFill>
                  <a:schemeClr val="tx1"/>
                </a:solidFill>
                <a:latin typeface="Arial" panose="020B0604020202020204" pitchFamily="34" charset="0"/>
                <a:cs typeface="Source Sans Pro"/>
              </a:rPr>
              <a:t>Member Satisfaction </a:t>
            </a:r>
            <a:br>
              <a:rPr lang="en-US" sz="7199">
                <a:solidFill>
                  <a:schemeClr val="tx1"/>
                </a:solidFill>
                <a:latin typeface="Arial" panose="020B0604020202020204" pitchFamily="34" charset="0"/>
                <a:cs typeface="Source Sans Pro"/>
              </a:rPr>
            </a:br>
            <a:r>
              <a:rPr lang="en-US" sz="7199">
                <a:solidFill>
                  <a:schemeClr val="tx1"/>
                </a:solidFill>
                <a:latin typeface="Arial" panose="020B0604020202020204" pitchFamily="34" charset="0"/>
                <a:cs typeface="Source Sans Pro"/>
              </a:rPr>
              <a:t>Survey Results </a:t>
            </a:r>
          </a:p>
        </p:txBody>
      </p:sp>
      <p:sp>
        <p:nvSpPr>
          <p:cNvPr id="3" name="Rectangle 2"/>
          <p:cNvSpPr/>
          <p:nvPr/>
        </p:nvSpPr>
        <p:spPr>
          <a:xfrm rot="16200000">
            <a:off x="-3002745" y="3002499"/>
            <a:ext cx="6858246" cy="852755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lvl="1" algn="ctr" defTabSz="457109"/>
            <a:r>
              <a:rPr lang="en-US" sz="3600" b="1" kern="0">
                <a:solidFill>
                  <a:schemeClr val="bg1"/>
                </a:solidFill>
                <a:latin typeface="Arial" panose="020B0604020202020204" pitchFamily="34" charset="0"/>
                <a:cs typeface="Source Sans Pro"/>
              </a:rPr>
              <a:t>2023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8864831" y="6057385"/>
            <a:ext cx="1826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109">
              <a:spcBef>
                <a:spcPct val="20000"/>
              </a:spcBef>
            </a:pPr>
            <a:r>
              <a:rPr lang="en-US" altLang="en-US" sz="1000" i="1" kern="0">
                <a:latin typeface="Arial" panose="020B0604020202020204" pitchFamily="34" charset="0"/>
              </a:rPr>
              <a:t>Conducted &amp; compiled by Inside Information</a:t>
            </a:r>
            <a:r>
              <a:rPr lang="en-US" altLang="en-US" sz="1000" i="1" kern="0" baseline="30000">
                <a:latin typeface="Arial" panose="020B0604020202020204" pitchFamily="34" charset="0"/>
              </a:rPr>
              <a:t>®</a:t>
            </a:r>
            <a:r>
              <a:rPr lang="en-US" altLang="en-US" sz="1000" i="1" kern="0">
                <a:latin typeface="Arial" panose="020B0604020202020204" pitchFamily="34" charset="0"/>
              </a:rPr>
              <a:t> Inc.</a:t>
            </a:r>
            <a:endParaRPr lang="en-US" altLang="en-US" sz="1000" b="1" kern="0"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9FD44B-593E-E547-821A-4D472BC96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503" y="5750883"/>
            <a:ext cx="1013113" cy="1013113"/>
          </a:xfrm>
          <a:prstGeom prst="rect">
            <a:avLst/>
          </a:prstGeom>
        </p:spPr>
      </p:pic>
      <p:pic>
        <p:nvPicPr>
          <p:cNvPr id="4" name="Picture 3" descr="A picture containing clock&#10;&#10;Description automatically generated">
            <a:extLst>
              <a:ext uri="{FF2B5EF4-FFF2-40B4-BE49-F238E27FC236}">
                <a16:creationId xmlns:a16="http://schemas.microsoft.com/office/drawing/2014/main" id="{FF82693B-F1B4-4F23-A2C2-4ED6199E4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977" y="715603"/>
            <a:ext cx="2264046" cy="211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57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190427" y="676989"/>
            <a:ext cx="7811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Member Satisfaction – by age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958075"/>
              </p:ext>
            </p:extLst>
          </p:nvPr>
        </p:nvGraphicFramePr>
        <p:xfrm>
          <a:off x="1523309" y="1795845"/>
          <a:ext cx="9145381" cy="4385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7">
            <a:extLst>
              <a:ext uri="{FF2B5EF4-FFF2-40B4-BE49-F238E27FC236}">
                <a16:creationId xmlns:a16="http://schemas.microsoft.com/office/drawing/2014/main" id="{1BACFAF8-89F6-42B4-AC51-0F6E9F997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129" y="6282531"/>
            <a:ext cx="2525507" cy="33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on 10-pt scale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EF5037-C56D-5C42-9E6E-F592A24DDCE7}"/>
              </a:ext>
            </a:extLst>
          </p:cNvPr>
          <p:cNvSpPr/>
          <p:nvPr/>
        </p:nvSpPr>
        <p:spPr>
          <a:xfrm rot="16200000">
            <a:off x="-3007882" y="3007636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Satisfaction</a:t>
            </a:r>
          </a:p>
        </p:txBody>
      </p:sp>
    </p:spTree>
    <p:extLst>
      <p:ext uri="{BB962C8B-B14F-4D97-AF65-F5344CB8AC3E}">
        <p14:creationId xmlns:p14="http://schemas.microsoft.com/office/powerpoint/2010/main" val="12619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9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73DE2F-5C93-EE04-70AE-669A2B56E6D7}"/>
              </a:ext>
            </a:extLst>
          </p:cNvPr>
          <p:cNvSpPr/>
          <p:nvPr/>
        </p:nvSpPr>
        <p:spPr>
          <a:xfrm>
            <a:off x="6095999" y="0"/>
            <a:ext cx="6095999" cy="685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054590" y="2455992"/>
            <a:ext cx="3848268" cy="1647279"/>
          </a:xfrm>
          <a:prstGeom prst="rect">
            <a:avLst/>
          </a:prstGeom>
        </p:spPr>
        <p:txBody>
          <a:bodyPr vert="horz" lIns="121910" tIns="60955" rIns="121910" bIns="60955" rtlCol="0" anchor="ctr">
            <a:no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defTabSz="609509"/>
            <a:r>
              <a:rPr lang="en-US" sz="4000" b="1">
                <a:solidFill>
                  <a:schemeClr val="bg1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American Customer Satisfaction Index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0799462-5754-8269-AC8D-7BAA17CA5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1713"/>
          <a:stretch/>
        </p:blipFill>
        <p:spPr>
          <a:xfrm>
            <a:off x="7769702" y="2580735"/>
            <a:ext cx="2748591" cy="169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0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398729" y="848495"/>
            <a:ext cx="7242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</a:rPr>
              <a:t>Overall Satisfaction with the Co-op</a:t>
            </a:r>
          </a:p>
        </p:txBody>
      </p:sp>
      <p:sp>
        <p:nvSpPr>
          <p:cNvPr id="7" name="Text Box 3075"/>
          <p:cNvSpPr txBox="1">
            <a:spLocks noChangeArrowheads="1"/>
          </p:cNvSpPr>
          <p:nvPr/>
        </p:nvSpPr>
        <p:spPr bwMode="auto">
          <a:xfrm>
            <a:off x="3733810" y="6433321"/>
            <a:ext cx="457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1=not at all satisfied, 10=very satisfied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6193C4A-9695-3B48-8DB4-C0CB7A1FD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572251"/>
              </p:ext>
            </p:extLst>
          </p:nvPr>
        </p:nvGraphicFramePr>
        <p:xfrm>
          <a:off x="1329463" y="1763406"/>
          <a:ext cx="3884562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4854">
                  <a:extLst>
                    <a:ext uri="{9D8B030D-6E8A-4147-A177-3AD203B41FA5}">
                      <a16:colId xmlns:a16="http://schemas.microsoft.com/office/drawing/2014/main" val="3204023471"/>
                    </a:ext>
                  </a:extLst>
                </a:gridCol>
                <a:gridCol w="1294854">
                  <a:extLst>
                    <a:ext uri="{9D8B030D-6E8A-4147-A177-3AD203B41FA5}">
                      <a16:colId xmlns:a16="http://schemas.microsoft.com/office/drawing/2014/main" val="3810642153"/>
                    </a:ext>
                  </a:extLst>
                </a:gridCol>
                <a:gridCol w="1294854">
                  <a:extLst>
                    <a:ext uri="{9D8B030D-6E8A-4147-A177-3AD203B41FA5}">
                      <a16:colId xmlns:a16="http://schemas.microsoft.com/office/drawing/2014/main" val="674861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Box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357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39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38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6E40937-581C-02B8-2FE4-D2690F93FCBF}"/>
              </a:ext>
            </a:extLst>
          </p:cNvPr>
          <p:cNvSpPr/>
          <p:nvPr/>
        </p:nvSpPr>
        <p:spPr>
          <a:xfrm rot="16200000">
            <a:off x="-3007882" y="3007636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Satisfaction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D645D12-8B6C-E84A-7597-7620DFB976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6901050"/>
              </p:ext>
            </p:extLst>
          </p:nvPr>
        </p:nvGraphicFramePr>
        <p:xfrm>
          <a:off x="1506774" y="3103122"/>
          <a:ext cx="10000033" cy="333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344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5">
            <a:extLst>
              <a:ext uri="{FF2B5EF4-FFF2-40B4-BE49-F238E27FC236}">
                <a16:creationId xmlns:a16="http://schemas.microsoft.com/office/drawing/2014/main" id="{A8D84883-27EC-8247-96FB-A03ADE2BF8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503017"/>
              </p:ext>
            </p:extLst>
          </p:nvPr>
        </p:nvGraphicFramePr>
        <p:xfrm>
          <a:off x="1169287" y="2035567"/>
          <a:ext cx="10641998" cy="4273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474918" y="1104696"/>
            <a:ext cx="7242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How Well Does the Co-op Meet Your Expectations?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162299" y="6433321"/>
            <a:ext cx="586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rgbClr val="7F7F7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rgbClr val="7F7F7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rgbClr val="7F7F7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549FB3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rgbClr val="7F7F7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rgbClr val="7F7F7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rgbClr val="7F7F7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rgbClr val="7F7F7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rgbClr val="7F7F7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rgbClr val="7F7F7F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1=falls short of expectations, 10=exceeds expectations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5A3CAA6-F791-2546-81C1-3C0B3192B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172588"/>
              </p:ext>
            </p:extLst>
          </p:nvPr>
        </p:nvGraphicFramePr>
        <p:xfrm>
          <a:off x="1398294" y="2035567"/>
          <a:ext cx="3126898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63449">
                  <a:extLst>
                    <a:ext uri="{9D8B030D-6E8A-4147-A177-3AD203B41FA5}">
                      <a16:colId xmlns:a16="http://schemas.microsoft.com/office/drawing/2014/main" val="3810642153"/>
                    </a:ext>
                  </a:extLst>
                </a:gridCol>
                <a:gridCol w="1563449">
                  <a:extLst>
                    <a:ext uri="{9D8B030D-6E8A-4147-A177-3AD203B41FA5}">
                      <a16:colId xmlns:a16="http://schemas.microsoft.com/office/drawing/2014/main" val="674861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Box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357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3925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CAFF471-DB53-9574-D68B-043A6481AC17}"/>
              </a:ext>
            </a:extLst>
          </p:cNvPr>
          <p:cNvSpPr/>
          <p:nvPr/>
        </p:nvSpPr>
        <p:spPr>
          <a:xfrm rot="16200000">
            <a:off x="-3007882" y="3007636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Satisfaction</a:t>
            </a:r>
          </a:p>
        </p:txBody>
      </p:sp>
    </p:spTree>
    <p:extLst>
      <p:ext uri="{BB962C8B-B14F-4D97-AF65-F5344CB8AC3E}">
        <p14:creationId xmlns:p14="http://schemas.microsoft.com/office/powerpoint/2010/main" val="2270595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99A40B9A-C377-B748-B37F-B92D9203DB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503866"/>
              </p:ext>
            </p:extLst>
          </p:nvPr>
        </p:nvGraphicFramePr>
        <p:xfrm>
          <a:off x="1410074" y="1796317"/>
          <a:ext cx="10119114" cy="4063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124250" y="741287"/>
            <a:ext cx="95486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How Well Does the Co-op Compare with the Ideal Utility Company?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162300" y="6118899"/>
            <a:ext cx="586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rgbClr val="7F7F7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rgbClr val="7F7F7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rgbClr val="7F7F7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549FB3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rgbClr val="7F7F7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rgbClr val="7F7F7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rgbClr val="7F7F7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rgbClr val="7F7F7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rgbClr val="7F7F7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rgbClr val="7F7F7F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1=not very close to ideal, 10=very close to ideal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7476EF3-C55D-EB4F-AB89-42FCCCAEF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446434"/>
              </p:ext>
            </p:extLst>
          </p:nvPr>
        </p:nvGraphicFramePr>
        <p:xfrm>
          <a:off x="1322525" y="1658620"/>
          <a:ext cx="3126898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63449">
                  <a:extLst>
                    <a:ext uri="{9D8B030D-6E8A-4147-A177-3AD203B41FA5}">
                      <a16:colId xmlns:a16="http://schemas.microsoft.com/office/drawing/2014/main" val="3810642153"/>
                    </a:ext>
                  </a:extLst>
                </a:gridCol>
                <a:gridCol w="1563449">
                  <a:extLst>
                    <a:ext uri="{9D8B030D-6E8A-4147-A177-3AD203B41FA5}">
                      <a16:colId xmlns:a16="http://schemas.microsoft.com/office/drawing/2014/main" val="674861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Box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357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3925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0994DC1-277B-70B8-4502-441D23FA677F}"/>
              </a:ext>
            </a:extLst>
          </p:cNvPr>
          <p:cNvSpPr/>
          <p:nvPr/>
        </p:nvSpPr>
        <p:spPr>
          <a:xfrm rot="16200000">
            <a:off x="-3007882" y="3007636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Satisfaction</a:t>
            </a:r>
          </a:p>
        </p:txBody>
      </p:sp>
    </p:spTree>
    <p:extLst>
      <p:ext uri="{BB962C8B-B14F-4D97-AF65-F5344CB8AC3E}">
        <p14:creationId xmlns:p14="http://schemas.microsoft.com/office/powerpoint/2010/main" val="1408082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2059D464-14A8-394B-B9DE-FDDC010F71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486764"/>
              </p:ext>
            </p:extLst>
          </p:nvPr>
        </p:nvGraphicFramePr>
        <p:xfrm>
          <a:off x="1143000" y="1758769"/>
          <a:ext cx="10493187" cy="4213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17524" y="848495"/>
            <a:ext cx="7756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Likely to Choose the Co-op Again Today?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162298" y="6252397"/>
            <a:ext cx="586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rgbClr val="7F7F7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rgbClr val="7F7F7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rgbClr val="7F7F7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549FB3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rgbClr val="7F7F7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rgbClr val="7F7F7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rgbClr val="7F7F7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rgbClr val="7F7F7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rgbClr val="7F7F7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rgbClr val="7F7F7F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1=not at all likely, 10=very likely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6FE6392-1F63-CA47-890B-B376EEA9F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405399"/>
              </p:ext>
            </p:extLst>
          </p:nvPr>
        </p:nvGraphicFramePr>
        <p:xfrm>
          <a:off x="1405651" y="1772920"/>
          <a:ext cx="3126898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63449">
                  <a:extLst>
                    <a:ext uri="{9D8B030D-6E8A-4147-A177-3AD203B41FA5}">
                      <a16:colId xmlns:a16="http://schemas.microsoft.com/office/drawing/2014/main" val="3810642153"/>
                    </a:ext>
                  </a:extLst>
                </a:gridCol>
                <a:gridCol w="1563449">
                  <a:extLst>
                    <a:ext uri="{9D8B030D-6E8A-4147-A177-3AD203B41FA5}">
                      <a16:colId xmlns:a16="http://schemas.microsoft.com/office/drawing/2014/main" val="674861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Box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357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3925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5E8A744-0A47-AE1B-7FC1-D4B330AACF19}"/>
              </a:ext>
            </a:extLst>
          </p:cNvPr>
          <p:cNvSpPr/>
          <p:nvPr/>
        </p:nvSpPr>
        <p:spPr>
          <a:xfrm rot="16200000">
            <a:off x="-3007882" y="3007636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Satisfaction</a:t>
            </a:r>
          </a:p>
        </p:txBody>
      </p:sp>
    </p:spTree>
    <p:extLst>
      <p:ext uri="{BB962C8B-B14F-4D97-AF65-F5344CB8AC3E}">
        <p14:creationId xmlns:p14="http://schemas.microsoft.com/office/powerpoint/2010/main" val="4192585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338882"/>
              </p:ext>
            </p:extLst>
          </p:nvPr>
        </p:nvGraphicFramePr>
        <p:xfrm>
          <a:off x="4878376" y="1299573"/>
          <a:ext cx="6622371" cy="5335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836E735-7225-6746-9368-9113ABAB36A8}"/>
              </a:ext>
            </a:extLst>
          </p:cNvPr>
          <p:cNvSpPr txBox="1"/>
          <p:nvPr/>
        </p:nvSpPr>
        <p:spPr>
          <a:xfrm>
            <a:off x="1207143" y="2567226"/>
            <a:ext cx="3311284" cy="86177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89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019455-5648-9E41-A34D-B2698D052F16}"/>
              </a:ext>
            </a:extLst>
          </p:cNvPr>
          <p:cNvSpPr txBox="1"/>
          <p:nvPr/>
        </p:nvSpPr>
        <p:spPr>
          <a:xfrm>
            <a:off x="1200793" y="1705452"/>
            <a:ext cx="3319272" cy="861774"/>
          </a:xfrm>
          <a:prstGeom prst="rect">
            <a:avLst/>
          </a:prstGeom>
          <a:solidFill>
            <a:srgbClr val="005997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ACSI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AFEB6D-C144-83AD-AC71-DFE054DA4F1A}"/>
              </a:ext>
            </a:extLst>
          </p:cNvPr>
          <p:cNvSpPr/>
          <p:nvPr/>
        </p:nvSpPr>
        <p:spPr>
          <a:xfrm rot="16200000">
            <a:off x="-3007882" y="3007636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Satisfaction</a:t>
            </a:r>
          </a:p>
        </p:txBody>
      </p:sp>
    </p:spTree>
    <p:extLst>
      <p:ext uri="{BB962C8B-B14F-4D97-AF65-F5344CB8AC3E}">
        <p14:creationId xmlns:p14="http://schemas.microsoft.com/office/powerpoint/2010/main" val="752301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7091" y="0"/>
            <a:ext cx="6103091" cy="6920862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9"/>
            <a:endParaRPr lang="en-US" sz="900" kern="0">
              <a:solidFill>
                <a:sysClr val="windowText" lastClr="00000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56755" y="1701193"/>
            <a:ext cx="4826580" cy="1469834"/>
          </a:xfrm>
          <a:prstGeom prst="rect">
            <a:avLst/>
          </a:prstGeom>
          <a:effectLst/>
        </p:spPr>
        <p:txBody>
          <a:bodyPr vert="horz" lIns="121910" tIns="60955" rIns="121910" bIns="60955" rtlCol="0" anchor="ctr">
            <a:no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defTabSz="609509"/>
            <a:r>
              <a:rPr lang="en-US" sz="4000" b="1">
                <a:solidFill>
                  <a:schemeClr val="bg1"/>
                </a:solidFill>
                <a:latin typeface="Arial Nova Cond Light" panose="020B0306020202020204" pitchFamily="34" charset="0"/>
                <a:cs typeface="Source Sans Pro"/>
              </a:rPr>
              <a:t>BENCHMARKING</a:t>
            </a:r>
          </a:p>
        </p:txBody>
      </p:sp>
      <p:sp>
        <p:nvSpPr>
          <p:cNvPr id="6" name="AutoShape 10">
            <a:extLst>
              <a:ext uri="{FF2B5EF4-FFF2-40B4-BE49-F238E27FC236}">
                <a16:creationId xmlns:a16="http://schemas.microsoft.com/office/drawing/2014/main" id="{86587D85-7D73-4620-921D-95EDEC7EC95B}"/>
              </a:ext>
            </a:extLst>
          </p:cNvPr>
          <p:cNvSpPr>
            <a:spLocks noChangeAspect="1"/>
          </p:cNvSpPr>
          <p:nvPr/>
        </p:nvSpPr>
        <p:spPr bwMode="auto">
          <a:xfrm>
            <a:off x="2725778" y="3031854"/>
            <a:ext cx="1088533" cy="79429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5"/>
                </a:cubicBezTo>
                <a:cubicBezTo>
                  <a:pt x="21470" y="796"/>
                  <a:pt x="21599" y="1175"/>
                  <a:pt x="21599" y="1615"/>
                </a:cubicBezTo>
                <a:lnTo>
                  <a:pt x="21599" y="19984"/>
                </a:lnTo>
                <a:cubicBezTo>
                  <a:pt x="21599" y="20419"/>
                  <a:pt x="21470" y="20803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70" y="21599"/>
                </a:lnTo>
                <a:cubicBezTo>
                  <a:pt x="1003" y="21599"/>
                  <a:pt x="683" y="21441"/>
                  <a:pt x="411" y="21121"/>
                </a:cubicBezTo>
                <a:cubicBezTo>
                  <a:pt x="137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5"/>
                  <a:pt x="137" y="796"/>
                  <a:pt x="411" y="475"/>
                </a:cubicBezTo>
                <a:cubicBezTo>
                  <a:pt x="683" y="158"/>
                  <a:pt x="1003" y="0"/>
                  <a:pt x="1370" y="0"/>
                </a:cubicBezTo>
                <a:lnTo>
                  <a:pt x="20263" y="0"/>
                </a:lnTo>
                <a:close/>
                <a:moveTo>
                  <a:pt x="19805" y="2162"/>
                </a:moveTo>
                <a:lnTo>
                  <a:pt x="1804" y="2162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2162"/>
                </a:lnTo>
                <a:close/>
                <a:moveTo>
                  <a:pt x="5978" y="17886"/>
                </a:moveTo>
                <a:lnTo>
                  <a:pt x="3598" y="17886"/>
                </a:lnTo>
                <a:lnTo>
                  <a:pt x="3598" y="12784"/>
                </a:lnTo>
                <a:lnTo>
                  <a:pt x="5978" y="12784"/>
                </a:lnTo>
                <a:lnTo>
                  <a:pt x="5978" y="17886"/>
                </a:lnTo>
                <a:close/>
                <a:moveTo>
                  <a:pt x="9961" y="17886"/>
                </a:moveTo>
                <a:lnTo>
                  <a:pt x="7606" y="17886"/>
                </a:lnTo>
                <a:lnTo>
                  <a:pt x="7606" y="6973"/>
                </a:lnTo>
                <a:lnTo>
                  <a:pt x="9961" y="6973"/>
                </a:lnTo>
                <a:lnTo>
                  <a:pt x="9961" y="17886"/>
                </a:lnTo>
                <a:close/>
                <a:moveTo>
                  <a:pt x="14018" y="17886"/>
                </a:moveTo>
                <a:lnTo>
                  <a:pt x="11638" y="17886"/>
                </a:lnTo>
                <a:lnTo>
                  <a:pt x="11638" y="9561"/>
                </a:lnTo>
                <a:lnTo>
                  <a:pt x="14018" y="9561"/>
                </a:lnTo>
                <a:lnTo>
                  <a:pt x="14018" y="17886"/>
                </a:lnTo>
                <a:close/>
                <a:moveTo>
                  <a:pt x="18001" y="17886"/>
                </a:moveTo>
                <a:lnTo>
                  <a:pt x="15621" y="17886"/>
                </a:lnTo>
                <a:lnTo>
                  <a:pt x="15621" y="4920"/>
                </a:lnTo>
                <a:lnTo>
                  <a:pt x="18001" y="4920"/>
                </a:lnTo>
                <a:lnTo>
                  <a:pt x="18001" y="178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342900">
              <a:defRPr/>
            </a:pPr>
            <a:endParaRPr lang="es-ES" sz="22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3" name="Picture 2" descr="3D rendering of a yellow line graph">
            <a:extLst>
              <a:ext uri="{FF2B5EF4-FFF2-40B4-BE49-F238E27FC236}">
                <a16:creationId xmlns:a16="http://schemas.microsoft.com/office/drawing/2014/main" id="{DA3BD599-B2DC-F4D0-F172-46D446E80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999" y="0"/>
            <a:ext cx="6096001" cy="692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A2129F36-D612-48E2-A49E-0564581A77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831636"/>
              </p:ext>
            </p:extLst>
          </p:nvPr>
        </p:nvGraphicFramePr>
        <p:xfrm>
          <a:off x="1403684" y="2038460"/>
          <a:ext cx="9384632" cy="4647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32869" y="742258"/>
            <a:ext cx="93846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77">
              <a:spcBef>
                <a:spcPct val="50000"/>
              </a:spcBef>
              <a:defRPr/>
            </a:pP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CAPS National Cooperative Comparison</a:t>
            </a:r>
            <a:endParaRPr lang="en-US" altLang="en-US" sz="2400" i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D0F346-CC1B-409D-9609-3CD077AC87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>
          <a:xfrm>
            <a:off x="3005273" y="789222"/>
            <a:ext cx="368895" cy="3677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204FF2-AC62-5AFA-137C-11DCE9299414}"/>
              </a:ext>
            </a:extLst>
          </p:cNvPr>
          <p:cNvSpPr/>
          <p:nvPr/>
        </p:nvSpPr>
        <p:spPr>
          <a:xfrm rot="16200000">
            <a:off x="-3007882" y="3007636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Benchmarking</a:t>
            </a:r>
          </a:p>
        </p:txBody>
      </p:sp>
    </p:spTree>
    <p:extLst>
      <p:ext uri="{BB962C8B-B14F-4D97-AF65-F5344CB8AC3E}">
        <p14:creationId xmlns:p14="http://schemas.microsoft.com/office/powerpoint/2010/main" val="3696671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EB7DF43E-92C3-4703-9AFA-E0764E9E3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003" y="788355"/>
            <a:ext cx="6773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</a:rPr>
              <a:t>Average ACSI Score Trend Comparison</a:t>
            </a:r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63F98091-F512-494B-9C31-1A22012F01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009897"/>
              </p:ext>
            </p:extLst>
          </p:nvPr>
        </p:nvGraphicFramePr>
        <p:xfrm>
          <a:off x="2568874" y="1668244"/>
          <a:ext cx="7054249" cy="4542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FD8668A-7FC0-55B8-465E-189F69759D91}"/>
              </a:ext>
            </a:extLst>
          </p:cNvPr>
          <p:cNvSpPr/>
          <p:nvPr/>
        </p:nvSpPr>
        <p:spPr>
          <a:xfrm rot="16200000">
            <a:off x="-3007882" y="3007636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Benchmarking</a:t>
            </a:r>
          </a:p>
        </p:txBody>
      </p:sp>
    </p:spTree>
    <p:extLst>
      <p:ext uri="{BB962C8B-B14F-4D97-AF65-F5344CB8AC3E}">
        <p14:creationId xmlns:p14="http://schemas.microsoft.com/office/powerpoint/2010/main" val="2149916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>
            <a:cxnSpLocks/>
          </p:cNvCxnSpPr>
          <p:nvPr/>
        </p:nvCxnSpPr>
        <p:spPr>
          <a:xfrm>
            <a:off x="4644265" y="2008853"/>
            <a:ext cx="0" cy="3683479"/>
          </a:xfrm>
          <a:prstGeom prst="line">
            <a:avLst/>
          </a:prstGeom>
          <a:ln w="3175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20">
            <a:extLst>
              <a:ext uri="{FF2B5EF4-FFF2-40B4-BE49-F238E27FC236}">
                <a16:creationId xmlns:a16="http://schemas.microsoft.com/office/drawing/2014/main" id="{0A986DD6-4C81-4462-A734-5D634BAE43B2}"/>
              </a:ext>
            </a:extLst>
          </p:cNvPr>
          <p:cNvSpPr txBox="1">
            <a:spLocks/>
          </p:cNvSpPr>
          <p:nvPr/>
        </p:nvSpPr>
        <p:spPr>
          <a:xfrm>
            <a:off x="5077494" y="2665145"/>
            <a:ext cx="6811356" cy="2228233"/>
          </a:xfrm>
          <a:prstGeom prst="rect">
            <a:avLst/>
          </a:prstGeom>
        </p:spPr>
        <p:txBody>
          <a:bodyPr vert="horz" wrap="square" lIns="45714" tIns="22857" rIns="45714" bIns="22857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spring of 2023, Lane-Scott Electric Cooperative conducted a member satisfaction survey. From a randomly selected sample of all residential members, 251 surveys were completed online and by phone, yielding a margin of error of +/-5.76% at a 95% degree of probability.</a:t>
            </a:r>
            <a:b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clock&#10;&#10;Description automatically generated">
            <a:extLst>
              <a:ext uri="{FF2B5EF4-FFF2-40B4-BE49-F238E27FC236}">
                <a16:creationId xmlns:a16="http://schemas.microsoft.com/office/drawing/2014/main" id="{13664E8B-3DD8-45B5-95D5-A74B56CAC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201" y="2511544"/>
            <a:ext cx="1959786" cy="18346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A28E88-70D8-20BF-90F7-8393A365D49E}"/>
              </a:ext>
            </a:extLst>
          </p:cNvPr>
          <p:cNvSpPr/>
          <p:nvPr/>
        </p:nvSpPr>
        <p:spPr>
          <a:xfrm rot="16200000">
            <a:off x="-3007882" y="3007636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lvl="1" algn="ctr" defTabSz="457109"/>
            <a:r>
              <a:rPr lang="en-US" sz="3600" b="1" kern="0">
                <a:solidFill>
                  <a:schemeClr val="bg1"/>
                </a:solidFill>
                <a:latin typeface="Arial" panose="020B0604020202020204" pitchFamily="34" charset="0"/>
                <a:cs typeface="Source Sans Pro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919470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324591" y="658566"/>
            <a:ext cx="75428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Comparison of ACSI Scores </a:t>
            </a:r>
            <a:r>
              <a:rPr lang="en-US" altLang="en-US" sz="1900">
                <a:latin typeface="Arial" panose="020B0604020202020204" pitchFamily="34" charset="0"/>
              </a:rPr>
              <a:t>(from ACSI)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F8112934-E480-43AF-B7EC-BA733B2890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786568"/>
              </p:ext>
            </p:extLst>
          </p:nvPr>
        </p:nvGraphicFramePr>
        <p:xfrm>
          <a:off x="284492" y="1446535"/>
          <a:ext cx="11768488" cy="4678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DB45668-2EFC-1F71-2228-D39BE6DC148C}"/>
              </a:ext>
            </a:extLst>
          </p:cNvPr>
          <p:cNvSpPr/>
          <p:nvPr/>
        </p:nvSpPr>
        <p:spPr>
          <a:xfrm rot="16200000">
            <a:off x="-3007882" y="3007636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Benchmarking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A0A83571-4D5B-E3D9-686A-BADF51A39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4067" y="6288274"/>
            <a:ext cx="45279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rgbClr val="7F7F7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rgbClr val="7F7F7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rgbClr val="7F7F7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549FB3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rgbClr val="7F7F7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rgbClr val="7F7F7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rgbClr val="7F7F7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rgbClr val="7F7F7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rgbClr val="7F7F7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rgbClr val="7F7F7F"/>
                </a:solidFill>
                <a:latin typeface="Helvetica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*from ACSI Cooperative Utility Sector Report</a:t>
            </a:r>
          </a:p>
        </p:txBody>
      </p:sp>
    </p:spTree>
    <p:extLst>
      <p:ext uri="{BB962C8B-B14F-4D97-AF65-F5344CB8AC3E}">
        <p14:creationId xmlns:p14="http://schemas.microsoft.com/office/powerpoint/2010/main" val="1836850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A2129F36-D612-48E2-A49E-0564581A77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542477"/>
              </p:ext>
            </p:extLst>
          </p:nvPr>
        </p:nvGraphicFramePr>
        <p:xfrm>
          <a:off x="1403684" y="1564588"/>
          <a:ext cx="9384632" cy="4647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318541" y="645757"/>
            <a:ext cx="93846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377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Inside Information Client ACSI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4E8237-D3C2-F9D6-B97C-0F73204E01DE}"/>
              </a:ext>
            </a:extLst>
          </p:cNvPr>
          <p:cNvSpPr/>
          <p:nvPr/>
        </p:nvSpPr>
        <p:spPr>
          <a:xfrm rot="16200000">
            <a:off x="-3007882" y="3007636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Benchmarking</a:t>
            </a:r>
          </a:p>
        </p:txBody>
      </p:sp>
    </p:spTree>
    <p:extLst>
      <p:ext uri="{BB962C8B-B14F-4D97-AF65-F5344CB8AC3E}">
        <p14:creationId xmlns:p14="http://schemas.microsoft.com/office/powerpoint/2010/main" val="693939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-16208"/>
            <a:ext cx="6096000" cy="6874208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9"/>
            <a:endParaRPr lang="en-US" sz="900" kern="0">
              <a:solidFill>
                <a:sysClr val="windowText" lastClr="00000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04067" y="1799678"/>
            <a:ext cx="5687864" cy="1469834"/>
          </a:xfrm>
          <a:prstGeom prst="rect">
            <a:avLst/>
          </a:prstGeom>
          <a:effectLst/>
        </p:spPr>
        <p:txBody>
          <a:bodyPr vert="horz" lIns="121910" tIns="60955" rIns="121910" bIns="60955" rtlCol="0" anchor="ctr">
            <a:no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defTabSz="609509">
              <a:lnSpc>
                <a:spcPct val="120000"/>
              </a:lnSpc>
            </a:pPr>
            <a:r>
              <a:rPr lang="en-US" sz="4000" b="1">
                <a:solidFill>
                  <a:schemeClr val="bg1"/>
                </a:solidFill>
                <a:latin typeface="Arial Nova Cond Light" panose="020B0306020202020204" pitchFamily="34" charset="0"/>
                <a:cs typeface="Source Sans Pro"/>
              </a:rPr>
              <a:t>PERFORMANCE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DA4608-E9A9-4862-A388-03CD464FD2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688" y="2902688"/>
            <a:ext cx="1052623" cy="1052623"/>
          </a:xfrm>
          <a:prstGeom prst="rect">
            <a:avLst/>
          </a:prstGeom>
        </p:spPr>
      </p:pic>
      <p:pic>
        <p:nvPicPr>
          <p:cNvPr id="3" name="Picture 2" descr="Thumbs up against the wall">
            <a:extLst>
              <a:ext uri="{FF2B5EF4-FFF2-40B4-BE49-F238E27FC236}">
                <a16:creationId xmlns:a16="http://schemas.microsoft.com/office/drawing/2014/main" id="{8A6B1511-D295-7B86-8ADE-599DA5B3CD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998" y="0"/>
            <a:ext cx="6096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8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903352" y="705361"/>
            <a:ext cx="8385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/>
              <a:t>Electric Service and Rates</a:t>
            </a:r>
          </a:p>
        </p:txBody>
      </p:sp>
      <p:graphicFrame>
        <p:nvGraphicFramePr>
          <p:cNvPr id="2" name="Object 3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895115"/>
              </p:ext>
            </p:extLst>
          </p:nvPr>
        </p:nvGraphicFramePr>
        <p:xfrm>
          <a:off x="1829831" y="2031522"/>
          <a:ext cx="9382816" cy="3890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62AAD3-DF5D-4E4D-A806-4A4C8F3F1116}"/>
              </a:ext>
            </a:extLst>
          </p:cNvPr>
          <p:cNvCxnSpPr>
            <a:cxnSpLocks/>
          </p:cNvCxnSpPr>
          <p:nvPr/>
        </p:nvCxnSpPr>
        <p:spPr>
          <a:xfrm>
            <a:off x="10394424" y="2143372"/>
            <a:ext cx="0" cy="4059054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30E050C-8B16-4F44-AF04-9FE5CFFFF6BB}"/>
              </a:ext>
            </a:extLst>
          </p:cNvPr>
          <p:cNvSpPr txBox="1"/>
          <p:nvPr/>
        </p:nvSpPr>
        <p:spPr>
          <a:xfrm>
            <a:off x="9223929" y="1312375"/>
            <a:ext cx="1679510" cy="83099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Average for all performance variables – 90%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C41B29DA-656A-4D81-B602-739B08CC0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981" y="6258712"/>
            <a:ext cx="4856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i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Key ACSI or CAPS driver</a:t>
            </a:r>
            <a:endParaRPr lang="en-US" altLang="en-US" sz="16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C36FA3-0222-4F96-B91A-A03FB1C61378}"/>
              </a:ext>
            </a:extLst>
          </p:cNvPr>
          <p:cNvSpPr/>
          <p:nvPr/>
        </p:nvSpPr>
        <p:spPr>
          <a:xfrm>
            <a:off x="1483010" y="6330749"/>
            <a:ext cx="181971" cy="182883"/>
          </a:xfrm>
          <a:prstGeom prst="rect">
            <a:avLst/>
          </a:prstGeom>
          <a:solidFill>
            <a:srgbClr val="00815A"/>
          </a:solidFill>
          <a:ln>
            <a:solidFill>
              <a:srgbClr val="0081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D0669F9F-48ED-4377-806F-5499531FC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282" y="6313704"/>
            <a:ext cx="2525507" cy="33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</a:rPr>
              <a:t>Top box (8-10) responses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1B97C9-283C-053F-B986-5934B23D4BA2}"/>
              </a:ext>
            </a:extLst>
          </p:cNvPr>
          <p:cNvSpPr/>
          <p:nvPr/>
        </p:nvSpPr>
        <p:spPr>
          <a:xfrm rot="16200000">
            <a:off x="-3007882" y="3007636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1609873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903352" y="712619"/>
            <a:ext cx="8385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/>
              <a:t>Member Service</a:t>
            </a:r>
          </a:p>
        </p:txBody>
      </p:sp>
      <p:graphicFrame>
        <p:nvGraphicFramePr>
          <p:cNvPr id="2" name="Object 3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556035"/>
              </p:ext>
            </p:extLst>
          </p:nvPr>
        </p:nvGraphicFramePr>
        <p:xfrm>
          <a:off x="842482" y="1670960"/>
          <a:ext cx="11147279" cy="4750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388624-1126-4389-8D7B-B4D7457BED30}"/>
              </a:ext>
            </a:extLst>
          </p:cNvPr>
          <p:cNvCxnSpPr>
            <a:cxnSpLocks/>
          </p:cNvCxnSpPr>
          <p:nvPr/>
        </p:nvCxnSpPr>
        <p:spPr>
          <a:xfrm>
            <a:off x="10288648" y="1838121"/>
            <a:ext cx="0" cy="415164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B71DCC7-7A0B-4997-9F93-462C1970C39A}"/>
              </a:ext>
            </a:extLst>
          </p:cNvPr>
          <p:cNvSpPr txBox="1"/>
          <p:nvPr/>
        </p:nvSpPr>
        <p:spPr>
          <a:xfrm>
            <a:off x="8993525" y="1007124"/>
            <a:ext cx="1679510" cy="83099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Average for all performance variables – 90%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02C54C4B-FF11-4106-9062-C18B02EBA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282" y="6313704"/>
            <a:ext cx="2525507" cy="33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</a:rPr>
              <a:t>Top box (8-10) responses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B9F7A9F4-E7C6-4104-A9EB-9310BA222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755" y="6313682"/>
            <a:ext cx="4856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i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Key ACSI or CAPS driver</a:t>
            </a:r>
            <a:endParaRPr lang="en-US" altLang="en-US" sz="16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F964C0-433B-41B4-A845-02D3CE30CB09}"/>
              </a:ext>
            </a:extLst>
          </p:cNvPr>
          <p:cNvSpPr/>
          <p:nvPr/>
        </p:nvSpPr>
        <p:spPr>
          <a:xfrm>
            <a:off x="1811784" y="6385719"/>
            <a:ext cx="181971" cy="182883"/>
          </a:xfrm>
          <a:prstGeom prst="rect">
            <a:avLst/>
          </a:prstGeom>
          <a:solidFill>
            <a:srgbClr val="00815A"/>
          </a:solidFill>
          <a:ln>
            <a:solidFill>
              <a:srgbClr val="0081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4BE3D3-0135-9095-FE45-2F80C7EE7675}"/>
              </a:ext>
            </a:extLst>
          </p:cNvPr>
          <p:cNvSpPr/>
          <p:nvPr/>
        </p:nvSpPr>
        <p:spPr>
          <a:xfrm rot="16200000">
            <a:off x="-3007882" y="3007637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3342295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903352" y="780769"/>
            <a:ext cx="8385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/>
              <a:t>Cooperative Culture</a:t>
            </a:r>
          </a:p>
        </p:txBody>
      </p:sp>
      <p:graphicFrame>
        <p:nvGraphicFramePr>
          <p:cNvPr id="2" name="Object 3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869146"/>
              </p:ext>
            </p:extLst>
          </p:nvPr>
        </p:nvGraphicFramePr>
        <p:xfrm>
          <a:off x="1417968" y="1797686"/>
          <a:ext cx="9607635" cy="4414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7A91DA-C91B-4750-9DBB-CDCB992775DC}"/>
              </a:ext>
            </a:extLst>
          </p:cNvPr>
          <p:cNvCxnSpPr>
            <a:cxnSpLocks/>
          </p:cNvCxnSpPr>
          <p:nvPr/>
        </p:nvCxnSpPr>
        <p:spPr>
          <a:xfrm>
            <a:off x="10238408" y="1998743"/>
            <a:ext cx="0" cy="4042664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4F3D77C-4CDE-4475-BCF8-DA784BEE928D}"/>
              </a:ext>
            </a:extLst>
          </p:cNvPr>
          <p:cNvSpPr txBox="1"/>
          <p:nvPr/>
        </p:nvSpPr>
        <p:spPr>
          <a:xfrm>
            <a:off x="9290983" y="1167746"/>
            <a:ext cx="1679510" cy="83099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Average for all performance variables – 90%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DBAF6C67-520A-4977-A2BE-251CFAB7B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282" y="6313704"/>
            <a:ext cx="2525507" cy="33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</a:rPr>
              <a:t>Top box (8-10) responses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A90B4917-5D66-41B0-82E0-C7C603CF6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655" y="6144427"/>
            <a:ext cx="4856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i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Key ACSI or CAPS driver</a:t>
            </a:r>
            <a:endParaRPr lang="en-US" altLang="en-US" sz="16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8CE23-9841-40F9-AFCC-7F19A23B2BCA}"/>
              </a:ext>
            </a:extLst>
          </p:cNvPr>
          <p:cNvSpPr/>
          <p:nvPr/>
        </p:nvSpPr>
        <p:spPr>
          <a:xfrm>
            <a:off x="1477684" y="6216464"/>
            <a:ext cx="181971" cy="182883"/>
          </a:xfrm>
          <a:prstGeom prst="rect">
            <a:avLst/>
          </a:prstGeom>
          <a:solidFill>
            <a:srgbClr val="00815A"/>
          </a:solidFill>
          <a:ln>
            <a:solidFill>
              <a:srgbClr val="0081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D26D96-0CCD-E63E-5E6C-1462A7762779}"/>
              </a:ext>
            </a:extLst>
          </p:cNvPr>
          <p:cNvSpPr/>
          <p:nvPr/>
        </p:nvSpPr>
        <p:spPr>
          <a:xfrm rot="16200000">
            <a:off x="-3007882" y="3007637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563472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D29CEDF-E77A-4E2D-8310-51FA09149DBB}"/>
              </a:ext>
            </a:extLst>
          </p:cNvPr>
          <p:cNvSpPr txBox="1"/>
          <p:nvPr/>
        </p:nvSpPr>
        <p:spPr>
          <a:xfrm>
            <a:off x="9195234" y="1186801"/>
            <a:ext cx="1507236" cy="369326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ACSI 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97D62B-AA5A-4764-9D30-ECBD109002C6}"/>
              </a:ext>
            </a:extLst>
          </p:cNvPr>
          <p:cNvSpPr txBox="1"/>
          <p:nvPr/>
        </p:nvSpPr>
        <p:spPr>
          <a:xfrm>
            <a:off x="5720134" y="5970696"/>
            <a:ext cx="6256203" cy="76943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r"/>
            <a:r>
              <a:rPr lang="en-US" sz="1400" i="1">
                <a:latin typeface="Arial" panose="020B0604020202020204" pitchFamily="34" charset="0"/>
                <a:cs typeface="Arial" panose="020B0604020202020204" pitchFamily="34" charset="0"/>
              </a:rPr>
              <a:t>Regression analysis is performed on all the performance variables to determine which variables impact the CAPS and ACSI scores. </a:t>
            </a:r>
            <a:endParaRPr lang="en-US" sz="1400" i="1">
              <a:latin typeface="Arial" panose="020B0604020202020204" pitchFamily="34" charset="0"/>
            </a:endParaRPr>
          </a:p>
          <a:p>
            <a:endParaRPr lang="id-ID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92CDA997-C59C-4C35-A095-2C6C5AD542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6640273"/>
              </p:ext>
            </p:extLst>
          </p:nvPr>
        </p:nvGraphicFramePr>
        <p:xfrm>
          <a:off x="3048005" y="5051292"/>
          <a:ext cx="7300839" cy="871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C8AB4F11-BE20-41EA-BB64-9B8865FD7F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3621300"/>
              </p:ext>
            </p:extLst>
          </p:nvPr>
        </p:nvGraphicFramePr>
        <p:xfrm>
          <a:off x="3248751" y="3255942"/>
          <a:ext cx="7078481" cy="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474EE069-5D5C-490F-B34B-56156B5FFF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9320368"/>
              </p:ext>
            </p:extLst>
          </p:nvPr>
        </p:nvGraphicFramePr>
        <p:xfrm>
          <a:off x="3203512" y="1615409"/>
          <a:ext cx="7078481" cy="978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4F686144-B1BA-4C1D-A7FD-5E56D6262B1B}"/>
              </a:ext>
            </a:extLst>
          </p:cNvPr>
          <p:cNvSpPr txBox="1"/>
          <p:nvPr/>
        </p:nvSpPr>
        <p:spPr>
          <a:xfrm>
            <a:off x="7970793" y="1186801"/>
            <a:ext cx="1507236" cy="369326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CAPS 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3BFA34-8726-6843-A091-109E48459B9E}"/>
              </a:ext>
            </a:extLst>
          </p:cNvPr>
          <p:cNvSpPr/>
          <p:nvPr/>
        </p:nvSpPr>
        <p:spPr>
          <a:xfrm>
            <a:off x="8045237" y="1251502"/>
            <a:ext cx="232239" cy="245343"/>
          </a:xfrm>
          <a:prstGeom prst="rect">
            <a:avLst/>
          </a:prstGeom>
          <a:solidFill>
            <a:srgbClr val="005997"/>
          </a:solidFill>
          <a:ln>
            <a:solidFill>
              <a:srgbClr val="6D95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3E1847-77E5-3F40-B096-05F2B0F369A1}"/>
              </a:ext>
            </a:extLst>
          </p:cNvPr>
          <p:cNvSpPr/>
          <p:nvPr/>
        </p:nvSpPr>
        <p:spPr>
          <a:xfrm>
            <a:off x="9334184" y="1251502"/>
            <a:ext cx="214430" cy="245343"/>
          </a:xfrm>
          <a:prstGeom prst="rect">
            <a:avLst/>
          </a:prstGeom>
          <a:solidFill>
            <a:srgbClr val="00815A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89BBE5-A84C-ACFA-F0D4-05563BEDC312}"/>
              </a:ext>
            </a:extLst>
          </p:cNvPr>
          <p:cNvSpPr/>
          <p:nvPr/>
        </p:nvSpPr>
        <p:spPr>
          <a:xfrm rot="16200000">
            <a:off x="-3007882" y="3007637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Key Drivers</a:t>
            </a:r>
          </a:p>
        </p:txBody>
      </p:sp>
      <p:pic>
        <p:nvPicPr>
          <p:cNvPr id="12" name="Graphic 11" descr="Lightbulb with solid fill">
            <a:extLst>
              <a:ext uri="{FF2B5EF4-FFF2-40B4-BE49-F238E27FC236}">
                <a16:creationId xmlns:a16="http://schemas.microsoft.com/office/drawing/2014/main" id="{9D93B20F-7DF9-6F7A-834D-F9DE81FDD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95924" y="1143296"/>
            <a:ext cx="825662" cy="8256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1801B4-4885-9BC6-FC09-77C1DDC19A98}"/>
              </a:ext>
            </a:extLst>
          </p:cNvPr>
          <p:cNvSpPr txBox="1"/>
          <p:nvPr/>
        </p:nvSpPr>
        <p:spPr>
          <a:xfrm>
            <a:off x="1526396" y="2061383"/>
            <a:ext cx="1622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Electric Service </a:t>
            </a:r>
            <a:b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&amp; Rates</a:t>
            </a:r>
          </a:p>
        </p:txBody>
      </p:sp>
      <p:pic>
        <p:nvPicPr>
          <p:cNvPr id="14" name="Graphic 13" descr="Ribbon with solid fill">
            <a:extLst>
              <a:ext uri="{FF2B5EF4-FFF2-40B4-BE49-F238E27FC236}">
                <a16:creationId xmlns:a16="http://schemas.microsoft.com/office/drawing/2014/main" id="{540E2729-2C90-D9D6-33AF-DD05F33A82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40252" y="2974088"/>
            <a:ext cx="825662" cy="8256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E2837CA-807C-8680-B986-84B193E79399}"/>
              </a:ext>
            </a:extLst>
          </p:cNvPr>
          <p:cNvSpPr txBox="1"/>
          <p:nvPr/>
        </p:nvSpPr>
        <p:spPr>
          <a:xfrm>
            <a:off x="1354893" y="3926237"/>
            <a:ext cx="1796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Member Service</a:t>
            </a:r>
          </a:p>
        </p:txBody>
      </p:sp>
      <p:pic>
        <p:nvPicPr>
          <p:cNvPr id="16" name="Graphic 15" descr="Cheers with solid fill">
            <a:extLst>
              <a:ext uri="{FF2B5EF4-FFF2-40B4-BE49-F238E27FC236}">
                <a16:creationId xmlns:a16="http://schemas.microsoft.com/office/drawing/2014/main" id="{F16D7659-5C26-7416-E71B-6982930067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95924" y="4565755"/>
            <a:ext cx="825662" cy="8256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21DB84-66F8-137D-C825-E29256493AB0}"/>
              </a:ext>
            </a:extLst>
          </p:cNvPr>
          <p:cNvSpPr txBox="1"/>
          <p:nvPr/>
        </p:nvSpPr>
        <p:spPr>
          <a:xfrm>
            <a:off x="1407132" y="5517904"/>
            <a:ext cx="1796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Cooperative</a:t>
            </a:r>
            <a:b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</a:p>
        </p:txBody>
      </p:sp>
    </p:spTree>
    <p:extLst>
      <p:ext uri="{BB962C8B-B14F-4D97-AF65-F5344CB8AC3E}">
        <p14:creationId xmlns:p14="http://schemas.microsoft.com/office/powerpoint/2010/main" val="3597411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903351" y="673515"/>
            <a:ext cx="8385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/>
              <a:t>Performance Trends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4E415B78-E8E0-4853-ABE6-8E26DA8AE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1726" y="6354393"/>
            <a:ext cx="2459391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</a:rPr>
              <a:t>On a 10-pt scale</a:t>
            </a:r>
          </a:p>
        </p:txBody>
      </p:sp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84F98832-DE34-3B46-B727-8876F57B90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234697"/>
              </p:ext>
            </p:extLst>
          </p:nvPr>
        </p:nvGraphicFramePr>
        <p:xfrm>
          <a:off x="1329132" y="1552203"/>
          <a:ext cx="10431985" cy="4385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A86AD11-E95D-0CB8-9913-1A5FEDB61C1C}"/>
              </a:ext>
            </a:extLst>
          </p:cNvPr>
          <p:cNvSpPr/>
          <p:nvPr/>
        </p:nvSpPr>
        <p:spPr>
          <a:xfrm rot="16200000">
            <a:off x="-3007882" y="3007637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4047418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-8104"/>
            <a:ext cx="12192000" cy="6874208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9"/>
            <a:endParaRPr lang="en-US" sz="900" kern="0">
              <a:solidFill>
                <a:sysClr val="windowText" lastClr="00000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541479" y="2231569"/>
            <a:ext cx="3115581" cy="1469834"/>
          </a:xfrm>
          <a:prstGeom prst="rect">
            <a:avLst/>
          </a:prstGeom>
        </p:spPr>
        <p:txBody>
          <a:bodyPr vert="horz" lIns="121910" tIns="60955" rIns="121910" bIns="60955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defTabSz="609509"/>
            <a:r>
              <a:rPr lang="en-US" sz="4000" b="1">
                <a:solidFill>
                  <a:schemeClr val="bg1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Communication &amp; Technology</a:t>
            </a:r>
          </a:p>
        </p:txBody>
      </p:sp>
      <p:pic>
        <p:nvPicPr>
          <p:cNvPr id="3" name="Picture 2" descr="Person thinking">
            <a:extLst>
              <a:ext uri="{FF2B5EF4-FFF2-40B4-BE49-F238E27FC236}">
                <a16:creationId xmlns:a16="http://schemas.microsoft.com/office/drawing/2014/main" id="{85BF8204-CC5E-49F0-44B9-BB6FDF26F3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"/>
          <a:stretch/>
        </p:blipFill>
        <p:spPr>
          <a:xfrm>
            <a:off x="6096000" y="-8104"/>
            <a:ext cx="6096000" cy="68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1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EB7DF43E-92C3-4703-9AFA-E0764E9E3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970" y="788355"/>
            <a:ext cx="8900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</a:rPr>
              <a:t>Do you view yourself as a member-owner, customer, or both?</a:t>
            </a:r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63F98091-F512-494B-9C31-1A22012F01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349824"/>
              </p:ext>
            </p:extLst>
          </p:nvPr>
        </p:nvGraphicFramePr>
        <p:xfrm>
          <a:off x="1735281" y="1364001"/>
          <a:ext cx="9424555" cy="4705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FD8668A-7FC0-55B8-465E-189F69759D91}"/>
              </a:ext>
            </a:extLst>
          </p:cNvPr>
          <p:cNvSpPr/>
          <p:nvPr/>
        </p:nvSpPr>
        <p:spPr>
          <a:xfrm rot="16200000">
            <a:off x="-3007882" y="3007636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65255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4D4ECA-87E2-2A68-39CB-5832173E8B02}"/>
              </a:ext>
            </a:extLst>
          </p:cNvPr>
          <p:cNvSpPr/>
          <p:nvPr/>
        </p:nvSpPr>
        <p:spPr>
          <a:xfrm rot="16200000">
            <a:off x="-3007882" y="3007636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lvl="1" algn="ctr" defTabSz="457109"/>
            <a:r>
              <a:rPr lang="en-US" sz="3600" b="1" kern="0">
                <a:solidFill>
                  <a:schemeClr val="bg1"/>
                </a:solidFill>
                <a:latin typeface="Arial" panose="020B0604020202020204" pitchFamily="34" charset="0"/>
                <a:cs typeface="Source Sans Pro"/>
              </a:rPr>
              <a:t>Survey Respondents</a:t>
            </a:r>
          </a:p>
        </p:txBody>
      </p:sp>
      <p:pic>
        <p:nvPicPr>
          <p:cNvPr id="4" name="Picture 3" descr="A map with red dots&#10;&#10;Description automatically generated with medium confidence">
            <a:extLst>
              <a:ext uri="{FF2B5EF4-FFF2-40B4-BE49-F238E27FC236}">
                <a16:creationId xmlns:a16="http://schemas.microsoft.com/office/drawing/2014/main" id="{1B03345A-F510-7AF7-B080-5D35E1B65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5" y="214187"/>
            <a:ext cx="7296150" cy="6429375"/>
          </a:xfrm>
          <a:prstGeom prst="rect">
            <a:avLst/>
          </a:prstGeom>
        </p:spPr>
      </p:pic>
      <p:sp>
        <p:nvSpPr>
          <p:cNvPr id="13" name="Rectangle 5130"/>
          <p:cNvSpPr>
            <a:spLocks noChangeArrowheads="1"/>
          </p:cNvSpPr>
          <p:nvPr/>
        </p:nvSpPr>
        <p:spPr bwMode="auto">
          <a:xfrm>
            <a:off x="9910501" y="2825599"/>
            <a:ext cx="2012950" cy="36997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>
                <a:latin typeface="Arial" panose="020B0604020202020204" pitchFamily="34" charset="0"/>
              </a:rPr>
              <a:t>251 respondents   </a:t>
            </a:r>
          </a:p>
        </p:txBody>
      </p:sp>
    </p:spTree>
    <p:extLst>
      <p:ext uri="{BB962C8B-B14F-4D97-AF65-F5344CB8AC3E}">
        <p14:creationId xmlns:p14="http://schemas.microsoft.com/office/powerpoint/2010/main" val="4281041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255433"/>
              </p:ext>
            </p:extLst>
          </p:nvPr>
        </p:nvGraphicFramePr>
        <p:xfrm>
          <a:off x="2880820" y="1665485"/>
          <a:ext cx="9215119" cy="467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29245" y="733690"/>
            <a:ext cx="7733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400">
                <a:latin typeface="Arial" panose="020B0604020202020204" pitchFamily="34" charset="0"/>
              </a:rPr>
              <a:t>Preferred Method to Pay Bill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705461" y="6433697"/>
            <a:ext cx="37392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</a:rPr>
              <a:t>Multiple response question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F3ADF0-E68E-5A46-6F24-29EB3C8FABF4}"/>
              </a:ext>
            </a:extLst>
          </p:cNvPr>
          <p:cNvSpPr/>
          <p:nvPr/>
        </p:nvSpPr>
        <p:spPr>
          <a:xfrm rot="16200000">
            <a:off x="-3007882" y="3007637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579680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720997"/>
              </p:ext>
            </p:extLst>
          </p:nvPr>
        </p:nvGraphicFramePr>
        <p:xfrm>
          <a:off x="719847" y="1996068"/>
          <a:ext cx="13015609" cy="412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29245" y="733690"/>
            <a:ext cx="77335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400">
                <a:latin typeface="Arial" panose="020B0604020202020204" pitchFamily="34" charset="0"/>
              </a:rPr>
              <a:t>Preferred Method to Receive Information from Co-op</a:t>
            </a:r>
            <a:br>
              <a:rPr lang="en-US" altLang="en-US" sz="2400">
                <a:latin typeface="Arial" panose="020B0604020202020204" pitchFamily="34" charset="0"/>
              </a:rPr>
            </a:br>
            <a:r>
              <a:rPr lang="en-US" altLang="en-US" sz="2400">
                <a:latin typeface="Arial" panose="020B0604020202020204" pitchFamily="34" charset="0"/>
              </a:rPr>
              <a:t>(not bill or outage related)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705461" y="6433697"/>
            <a:ext cx="37392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</a:rPr>
              <a:t>Multiple response question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F3ADF0-E68E-5A46-6F24-29EB3C8FABF4}"/>
              </a:ext>
            </a:extLst>
          </p:cNvPr>
          <p:cNvSpPr/>
          <p:nvPr/>
        </p:nvSpPr>
        <p:spPr>
          <a:xfrm rot="16200000">
            <a:off x="-3007882" y="3007637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2613573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971386"/>
              </p:ext>
            </p:extLst>
          </p:nvPr>
        </p:nvGraphicFramePr>
        <p:xfrm>
          <a:off x="1137122" y="1610564"/>
          <a:ext cx="11555605" cy="4502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710976" y="661915"/>
            <a:ext cx="67700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en-US" sz="2400">
                <a:latin typeface="Arial" panose="020B0604020202020204" pitchFamily="34" charset="0"/>
              </a:rPr>
              <a:t>Preferred Contact for Power Outages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705461" y="6433697"/>
            <a:ext cx="37392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</a:rPr>
              <a:t>Multiple response question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C4010F-5757-4679-076B-3BAFCE6E1E44}"/>
              </a:ext>
            </a:extLst>
          </p:cNvPr>
          <p:cNvSpPr/>
          <p:nvPr/>
        </p:nvSpPr>
        <p:spPr>
          <a:xfrm rot="16200000">
            <a:off x="-3007882" y="3007637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1930054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663375"/>
              </p:ext>
            </p:extLst>
          </p:nvPr>
        </p:nvGraphicFramePr>
        <p:xfrm>
          <a:off x="1539057" y="1698171"/>
          <a:ext cx="10579256" cy="4304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710976" y="661915"/>
            <a:ext cx="67700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Recent Contact with the Co-op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705461" y="6433697"/>
            <a:ext cx="37392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Multiple response question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C4010F-5757-4679-076B-3BAFCE6E1E44}"/>
              </a:ext>
            </a:extLst>
          </p:cNvPr>
          <p:cNvSpPr/>
          <p:nvPr/>
        </p:nvSpPr>
        <p:spPr>
          <a:xfrm rot="16200000">
            <a:off x="-3007882" y="3007637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 dirty="0">
                <a:solidFill>
                  <a:schemeClr val="bg1"/>
                </a:solidFill>
                <a:latin typeface="Arial" panose="020B0604020202020204" pitchFamily="34" charset="0"/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455060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-8104"/>
            <a:ext cx="12192000" cy="6874208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9"/>
            <a:endParaRPr lang="en-US" sz="900" kern="0">
              <a:solidFill>
                <a:sysClr val="windowText" lastClr="00000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541479" y="2231569"/>
            <a:ext cx="3115581" cy="1469834"/>
          </a:xfrm>
          <a:prstGeom prst="rect">
            <a:avLst/>
          </a:prstGeom>
        </p:spPr>
        <p:txBody>
          <a:bodyPr vert="horz" lIns="121910" tIns="60955" rIns="121910" bIns="60955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defTabSz="609509"/>
            <a:r>
              <a:rPr lang="en-US" sz="4000" b="1">
                <a:solidFill>
                  <a:schemeClr val="bg1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Renewable Energy</a:t>
            </a:r>
          </a:p>
        </p:txBody>
      </p:sp>
      <p:pic>
        <p:nvPicPr>
          <p:cNvPr id="3" name="Picture 2" descr="Windmill and Solar Panels">
            <a:extLst>
              <a:ext uri="{FF2B5EF4-FFF2-40B4-BE49-F238E27FC236}">
                <a16:creationId xmlns:a16="http://schemas.microsoft.com/office/drawing/2014/main" id="{85BF8204-CC5E-49F0-44B9-BB6FDF26F3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8"/>
          <a:stretch/>
        </p:blipFill>
        <p:spPr>
          <a:xfrm>
            <a:off x="6096000" y="-8104"/>
            <a:ext cx="6096000" cy="68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1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B8AD5B24-D181-4F75-9609-9F64100C08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530898"/>
              </p:ext>
            </p:extLst>
          </p:nvPr>
        </p:nvGraphicFramePr>
        <p:xfrm>
          <a:off x="2292927" y="1653381"/>
          <a:ext cx="7302066" cy="5204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B10201A-B5F4-2A3E-304A-08C8FB16A5F1}"/>
              </a:ext>
            </a:extLst>
          </p:cNvPr>
          <p:cNvSpPr/>
          <p:nvPr/>
        </p:nvSpPr>
        <p:spPr>
          <a:xfrm rot="16200000">
            <a:off x="-3007882" y="3007637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Renewables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F8DC2D04-0BF7-827B-5477-BE70D895C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556" y="778578"/>
            <a:ext cx="92828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Belief that Electricity Generated by Wind Is 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Reliable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981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2059D464-14A8-394B-B9DE-FDDC010F71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934534"/>
              </p:ext>
            </p:extLst>
          </p:nvPr>
        </p:nvGraphicFramePr>
        <p:xfrm>
          <a:off x="1143000" y="1758769"/>
          <a:ext cx="10493187" cy="4213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272749" y="807855"/>
            <a:ext cx="7756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How beneficial is wind generation for the environment?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162298" y="6252397"/>
            <a:ext cx="586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rgbClr val="7F7F7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rgbClr val="7F7F7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rgbClr val="7F7F7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549FB3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rgbClr val="7F7F7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rgbClr val="7F7F7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rgbClr val="7F7F7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rgbClr val="7F7F7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rgbClr val="7F7F7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rgbClr val="7F7F7F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1=not at all beneficial, 10=very beneficial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6FE6392-1F63-CA47-890B-B376EEA9F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768286"/>
              </p:ext>
            </p:extLst>
          </p:nvPr>
        </p:nvGraphicFramePr>
        <p:xfrm>
          <a:off x="1405651" y="1772920"/>
          <a:ext cx="3126898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63449">
                  <a:extLst>
                    <a:ext uri="{9D8B030D-6E8A-4147-A177-3AD203B41FA5}">
                      <a16:colId xmlns:a16="http://schemas.microsoft.com/office/drawing/2014/main" val="3810642153"/>
                    </a:ext>
                  </a:extLst>
                </a:gridCol>
                <a:gridCol w="1563449">
                  <a:extLst>
                    <a:ext uri="{9D8B030D-6E8A-4147-A177-3AD203B41FA5}">
                      <a16:colId xmlns:a16="http://schemas.microsoft.com/office/drawing/2014/main" val="674861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Box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357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3925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5E8A744-0A47-AE1B-7FC1-D4B330AACF19}"/>
              </a:ext>
            </a:extLst>
          </p:cNvPr>
          <p:cNvSpPr/>
          <p:nvPr/>
        </p:nvSpPr>
        <p:spPr>
          <a:xfrm rot="16200000">
            <a:off x="-3007882" y="3007636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Renewables</a:t>
            </a:r>
          </a:p>
        </p:txBody>
      </p:sp>
    </p:spTree>
    <p:extLst>
      <p:ext uri="{BB962C8B-B14F-4D97-AF65-F5344CB8AC3E}">
        <p14:creationId xmlns:p14="http://schemas.microsoft.com/office/powerpoint/2010/main" val="1729791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FA9F3CD3-6AE0-41E4-8E68-DF9162534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232" y="726662"/>
            <a:ext cx="92828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Belief that Electricity Generated by Solar Is 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Reliable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B8AD5B24-D181-4F75-9609-9F64100C08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411010"/>
              </p:ext>
            </p:extLst>
          </p:nvPr>
        </p:nvGraphicFramePr>
        <p:xfrm>
          <a:off x="2292927" y="1653381"/>
          <a:ext cx="7302066" cy="5204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B10201A-B5F4-2A3E-304A-08C8FB16A5F1}"/>
              </a:ext>
            </a:extLst>
          </p:cNvPr>
          <p:cNvSpPr/>
          <p:nvPr/>
        </p:nvSpPr>
        <p:spPr>
          <a:xfrm rot="16200000">
            <a:off x="-3007882" y="3007637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Renewables</a:t>
            </a:r>
          </a:p>
        </p:txBody>
      </p:sp>
    </p:spTree>
    <p:extLst>
      <p:ext uri="{BB962C8B-B14F-4D97-AF65-F5344CB8AC3E}">
        <p14:creationId xmlns:p14="http://schemas.microsoft.com/office/powerpoint/2010/main" val="14458017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2059D464-14A8-394B-B9DE-FDDC010F71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831902"/>
              </p:ext>
            </p:extLst>
          </p:nvPr>
        </p:nvGraphicFramePr>
        <p:xfrm>
          <a:off x="1143000" y="1758769"/>
          <a:ext cx="10493187" cy="4213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272749" y="807855"/>
            <a:ext cx="7756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How beneficial is solar generation for the environment?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162298" y="6252397"/>
            <a:ext cx="586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rgbClr val="7F7F7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rgbClr val="7F7F7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rgbClr val="7F7F7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549FB3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rgbClr val="7F7F7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rgbClr val="7F7F7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rgbClr val="7F7F7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rgbClr val="7F7F7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rgbClr val="7F7F7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rgbClr val="7F7F7F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1=not at all beneficial, 10=very beneficial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6FE6392-1F63-CA47-890B-B376EEA9F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993578"/>
              </p:ext>
            </p:extLst>
          </p:nvPr>
        </p:nvGraphicFramePr>
        <p:xfrm>
          <a:off x="1405651" y="1772920"/>
          <a:ext cx="3126898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63449">
                  <a:extLst>
                    <a:ext uri="{9D8B030D-6E8A-4147-A177-3AD203B41FA5}">
                      <a16:colId xmlns:a16="http://schemas.microsoft.com/office/drawing/2014/main" val="3810642153"/>
                    </a:ext>
                  </a:extLst>
                </a:gridCol>
                <a:gridCol w="1563449">
                  <a:extLst>
                    <a:ext uri="{9D8B030D-6E8A-4147-A177-3AD203B41FA5}">
                      <a16:colId xmlns:a16="http://schemas.microsoft.com/office/drawing/2014/main" val="674861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Box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357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3925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5E8A744-0A47-AE1B-7FC1-D4B330AACF19}"/>
              </a:ext>
            </a:extLst>
          </p:cNvPr>
          <p:cNvSpPr/>
          <p:nvPr/>
        </p:nvSpPr>
        <p:spPr>
          <a:xfrm rot="16200000">
            <a:off x="-3007882" y="3007636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Renewables</a:t>
            </a:r>
          </a:p>
        </p:txBody>
      </p:sp>
    </p:spTree>
    <p:extLst>
      <p:ext uri="{BB962C8B-B14F-4D97-AF65-F5344CB8AC3E}">
        <p14:creationId xmlns:p14="http://schemas.microsoft.com/office/powerpoint/2010/main" val="8594856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EB7DF43E-92C3-4703-9AFA-E0764E9E3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0123" y="515420"/>
            <a:ext cx="8990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Have or Considering Installing Equipment to Generate Electricity</a:t>
            </a:r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63F98091-F512-494B-9C31-1A22012F01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345775"/>
              </p:ext>
            </p:extLst>
          </p:nvPr>
        </p:nvGraphicFramePr>
        <p:xfrm>
          <a:off x="1660769" y="1638099"/>
          <a:ext cx="10109200" cy="4542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FD8668A-7FC0-55B8-465E-189F69759D91}"/>
              </a:ext>
            </a:extLst>
          </p:cNvPr>
          <p:cNvSpPr/>
          <p:nvPr/>
        </p:nvSpPr>
        <p:spPr>
          <a:xfrm rot="16200000">
            <a:off x="-3007882" y="3007636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Renewables</a:t>
            </a:r>
          </a:p>
        </p:txBody>
      </p:sp>
    </p:spTree>
    <p:extLst>
      <p:ext uri="{BB962C8B-B14F-4D97-AF65-F5344CB8AC3E}">
        <p14:creationId xmlns:p14="http://schemas.microsoft.com/office/powerpoint/2010/main" val="1235710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1301BD9D-92D8-47A4-BE33-2CDE46E9A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405" y="1024420"/>
            <a:ext cx="7242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Response Density</a:t>
            </a:r>
          </a:p>
        </p:txBody>
      </p:sp>
      <p:sp>
        <p:nvSpPr>
          <p:cNvPr id="13" name="Rectangle 5130"/>
          <p:cNvSpPr>
            <a:spLocks noChangeArrowheads="1"/>
          </p:cNvSpPr>
          <p:nvPr/>
        </p:nvSpPr>
        <p:spPr bwMode="auto">
          <a:xfrm>
            <a:off x="9889459" y="3058902"/>
            <a:ext cx="2012950" cy="36997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>
                <a:latin typeface="Arial" panose="020B0604020202020204" pitchFamily="34" charset="0"/>
              </a:rPr>
              <a:t>251 respondents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EE6D9B-F63F-2542-4AD7-2F549079492F}"/>
              </a:ext>
            </a:extLst>
          </p:cNvPr>
          <p:cNvSpPr/>
          <p:nvPr/>
        </p:nvSpPr>
        <p:spPr>
          <a:xfrm rot="16200000">
            <a:off x="-3007882" y="3007636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Survey Respondents</a:t>
            </a:r>
          </a:p>
        </p:txBody>
      </p:sp>
      <p:pic>
        <p:nvPicPr>
          <p:cNvPr id="4" name="Picture 3" descr="A picture containing diagram, text, map, colorfulness&#10;&#10;Description automatically generated">
            <a:extLst>
              <a:ext uri="{FF2B5EF4-FFF2-40B4-BE49-F238E27FC236}">
                <a16:creationId xmlns:a16="http://schemas.microsoft.com/office/drawing/2014/main" id="{2F5CD66B-B0F3-8E23-4C9B-3B248DD51A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1070" y="892006"/>
            <a:ext cx="7012832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611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686663"/>
              </p:ext>
            </p:extLst>
          </p:nvPr>
        </p:nvGraphicFramePr>
        <p:xfrm>
          <a:off x="1006117" y="1655779"/>
          <a:ext cx="10509294" cy="467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29245" y="733690"/>
            <a:ext cx="7733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400">
                <a:latin typeface="Arial" panose="020B0604020202020204" pitchFamily="34" charset="0"/>
              </a:rPr>
              <a:t>Current Sources of Home Generation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705461" y="6433697"/>
            <a:ext cx="37392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</a:rPr>
              <a:t>Multiple response question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F3ADF0-E68E-5A46-6F24-29EB3C8FABF4}"/>
              </a:ext>
            </a:extLst>
          </p:cNvPr>
          <p:cNvSpPr/>
          <p:nvPr/>
        </p:nvSpPr>
        <p:spPr>
          <a:xfrm rot="16200000">
            <a:off x="-3007882" y="3007637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Renewables</a:t>
            </a:r>
          </a:p>
        </p:txBody>
      </p:sp>
    </p:spTree>
    <p:extLst>
      <p:ext uri="{BB962C8B-B14F-4D97-AF65-F5344CB8AC3E}">
        <p14:creationId xmlns:p14="http://schemas.microsoft.com/office/powerpoint/2010/main" val="11247228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554461"/>
              </p:ext>
            </p:extLst>
          </p:nvPr>
        </p:nvGraphicFramePr>
        <p:xfrm>
          <a:off x="2229245" y="1634656"/>
          <a:ext cx="9215119" cy="467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29245" y="733690"/>
            <a:ext cx="7733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400">
                <a:latin typeface="Arial" panose="020B0604020202020204" pitchFamily="34" charset="0"/>
              </a:rPr>
              <a:t>Interest in Sources of Home Generation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705461" y="6433697"/>
            <a:ext cx="37392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</a:rPr>
              <a:t>Multiple response question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F3ADF0-E68E-5A46-6F24-29EB3C8FABF4}"/>
              </a:ext>
            </a:extLst>
          </p:cNvPr>
          <p:cNvSpPr/>
          <p:nvPr/>
        </p:nvSpPr>
        <p:spPr>
          <a:xfrm rot="16200000">
            <a:off x="-3007882" y="3007637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Renewables</a:t>
            </a:r>
          </a:p>
        </p:txBody>
      </p:sp>
    </p:spTree>
    <p:extLst>
      <p:ext uri="{BB962C8B-B14F-4D97-AF65-F5344CB8AC3E}">
        <p14:creationId xmlns:p14="http://schemas.microsoft.com/office/powerpoint/2010/main" val="37996395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019528"/>
              </p:ext>
            </p:extLst>
          </p:nvPr>
        </p:nvGraphicFramePr>
        <p:xfrm>
          <a:off x="1166510" y="1367334"/>
          <a:ext cx="11572240" cy="4984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615440" y="505871"/>
            <a:ext cx="8361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>
                <a:latin typeface="Arial" panose="020B0604020202020204" pitchFamily="34" charset="0"/>
              </a:rPr>
              <a:t>Motivating Factors for Installing Renewable Energy Sources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705461" y="6433697"/>
            <a:ext cx="37392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</a:rPr>
              <a:t>Multiple response question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F3ADF0-E68E-5A46-6F24-29EB3C8FABF4}"/>
              </a:ext>
            </a:extLst>
          </p:cNvPr>
          <p:cNvSpPr/>
          <p:nvPr/>
        </p:nvSpPr>
        <p:spPr>
          <a:xfrm rot="16200000">
            <a:off x="-3007882" y="3007637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Renewables</a:t>
            </a:r>
          </a:p>
        </p:txBody>
      </p:sp>
    </p:spTree>
    <p:extLst>
      <p:ext uri="{BB962C8B-B14F-4D97-AF65-F5344CB8AC3E}">
        <p14:creationId xmlns:p14="http://schemas.microsoft.com/office/powerpoint/2010/main" val="30731785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EB7DF43E-92C3-4703-9AFA-E0764E9E3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970" y="788355"/>
            <a:ext cx="89008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</a:rPr>
              <a:t>Would you spend up to $20/month to purchase energy credits to support renewables?</a:t>
            </a:r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63F98091-F512-494B-9C31-1A22012F01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246212"/>
              </p:ext>
            </p:extLst>
          </p:nvPr>
        </p:nvGraphicFramePr>
        <p:xfrm>
          <a:off x="2997323" y="1684224"/>
          <a:ext cx="7054249" cy="4542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FD8668A-7FC0-55B8-465E-189F69759D91}"/>
              </a:ext>
            </a:extLst>
          </p:cNvPr>
          <p:cNvSpPr/>
          <p:nvPr/>
        </p:nvSpPr>
        <p:spPr>
          <a:xfrm rot="16200000">
            <a:off x="-3007882" y="3007636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Renewables</a:t>
            </a:r>
          </a:p>
        </p:txBody>
      </p:sp>
    </p:spTree>
    <p:extLst>
      <p:ext uri="{BB962C8B-B14F-4D97-AF65-F5344CB8AC3E}">
        <p14:creationId xmlns:p14="http://schemas.microsoft.com/office/powerpoint/2010/main" val="5453113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-8104"/>
            <a:ext cx="12192000" cy="6874208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9"/>
            <a:endParaRPr lang="en-US" sz="900" kern="0">
              <a:solidFill>
                <a:sysClr val="windowText" lastClr="00000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541479" y="2231569"/>
            <a:ext cx="3115581" cy="1469834"/>
          </a:xfrm>
          <a:prstGeom prst="rect">
            <a:avLst/>
          </a:prstGeom>
        </p:spPr>
        <p:txBody>
          <a:bodyPr vert="horz" lIns="121910" tIns="60955" rIns="121910" bIns="60955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defTabSz="609509"/>
            <a:r>
              <a:rPr lang="en-US" sz="4000" b="1">
                <a:solidFill>
                  <a:schemeClr val="bg1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Electric Vehicles</a:t>
            </a:r>
          </a:p>
        </p:txBody>
      </p:sp>
      <p:pic>
        <p:nvPicPr>
          <p:cNvPr id="3" name="Picture 2" descr="Electric car charger">
            <a:extLst>
              <a:ext uri="{FF2B5EF4-FFF2-40B4-BE49-F238E27FC236}">
                <a16:creationId xmlns:a16="http://schemas.microsoft.com/office/drawing/2014/main" id="{85BF8204-CC5E-49F0-44B9-BB6FDF26F3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8"/>
          <a:stretch/>
        </p:blipFill>
        <p:spPr>
          <a:xfrm>
            <a:off x="6096000" y="-8104"/>
            <a:ext cx="6096000" cy="68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5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EB7DF43E-92C3-4703-9AFA-E0764E9E3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970" y="788355"/>
            <a:ext cx="8900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</a:rPr>
              <a:t>Current Electric Vehicle Ownership</a:t>
            </a:r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63F98091-F512-494B-9C31-1A22012F01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819243"/>
              </p:ext>
            </p:extLst>
          </p:nvPr>
        </p:nvGraphicFramePr>
        <p:xfrm>
          <a:off x="2997323" y="1684224"/>
          <a:ext cx="7054249" cy="4542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FD8668A-7FC0-55B8-465E-189F69759D91}"/>
              </a:ext>
            </a:extLst>
          </p:cNvPr>
          <p:cNvSpPr/>
          <p:nvPr/>
        </p:nvSpPr>
        <p:spPr>
          <a:xfrm rot="16200000">
            <a:off x="-3007882" y="3007636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Electric Vehicles</a:t>
            </a:r>
          </a:p>
        </p:txBody>
      </p:sp>
    </p:spTree>
    <p:extLst>
      <p:ext uri="{BB962C8B-B14F-4D97-AF65-F5344CB8AC3E}">
        <p14:creationId xmlns:p14="http://schemas.microsoft.com/office/powerpoint/2010/main" val="30809218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EB7DF43E-92C3-4703-9AFA-E0764E9E3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970" y="788355"/>
            <a:ext cx="8900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</a:rPr>
              <a:t>Considering Purchasing an Electric Vehicle</a:t>
            </a:r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63F98091-F512-494B-9C31-1A22012F01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411732"/>
              </p:ext>
            </p:extLst>
          </p:nvPr>
        </p:nvGraphicFramePr>
        <p:xfrm>
          <a:off x="1889761" y="1684224"/>
          <a:ext cx="9204960" cy="4542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FD8668A-7FC0-55B8-465E-189F69759D91}"/>
              </a:ext>
            </a:extLst>
          </p:cNvPr>
          <p:cNvSpPr/>
          <p:nvPr/>
        </p:nvSpPr>
        <p:spPr>
          <a:xfrm rot="16200000">
            <a:off x="-3007882" y="3007636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Electric Vehicles</a:t>
            </a:r>
          </a:p>
        </p:txBody>
      </p:sp>
    </p:spTree>
    <p:extLst>
      <p:ext uri="{BB962C8B-B14F-4D97-AF65-F5344CB8AC3E}">
        <p14:creationId xmlns:p14="http://schemas.microsoft.com/office/powerpoint/2010/main" val="14397216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FA9F3CD3-6AE0-41E4-8E68-DF9162534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232" y="726662"/>
            <a:ext cx="92828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 you believe electric vehicles are better for the environment?</a:t>
            </a:r>
            <a:endParaRPr kumimoji="0" lang="en-US" altLang="en-US" sz="24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B8AD5B24-D181-4F75-9609-9F64100C08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823496"/>
              </p:ext>
            </p:extLst>
          </p:nvPr>
        </p:nvGraphicFramePr>
        <p:xfrm>
          <a:off x="2444967" y="1580645"/>
          <a:ext cx="7302066" cy="5204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B10201A-B5F4-2A3E-304A-08C8FB16A5F1}"/>
              </a:ext>
            </a:extLst>
          </p:cNvPr>
          <p:cNvSpPr/>
          <p:nvPr/>
        </p:nvSpPr>
        <p:spPr>
          <a:xfrm rot="16200000">
            <a:off x="-3007882" y="3007637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Electric Vehicles</a:t>
            </a:r>
          </a:p>
        </p:txBody>
      </p:sp>
    </p:spTree>
    <p:extLst>
      <p:ext uri="{BB962C8B-B14F-4D97-AF65-F5344CB8AC3E}">
        <p14:creationId xmlns:p14="http://schemas.microsoft.com/office/powerpoint/2010/main" val="20119686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EB7DF43E-92C3-4703-9AFA-E0764E9E3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970" y="788355"/>
            <a:ext cx="8900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</a:rPr>
              <a:t>What class charger do you have or intend to install?</a:t>
            </a:r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63F98091-F512-494B-9C31-1A22012F01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460688"/>
              </p:ext>
            </p:extLst>
          </p:nvPr>
        </p:nvGraphicFramePr>
        <p:xfrm>
          <a:off x="1889761" y="1684224"/>
          <a:ext cx="9204960" cy="4542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FD8668A-7FC0-55B8-465E-189F69759D91}"/>
              </a:ext>
            </a:extLst>
          </p:cNvPr>
          <p:cNvSpPr/>
          <p:nvPr/>
        </p:nvSpPr>
        <p:spPr>
          <a:xfrm rot="16200000">
            <a:off x="-3007882" y="3007636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Electric Vehicles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57BB9623-2CFB-5E2A-CF14-58D467BFE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5401" y="6324134"/>
            <a:ext cx="586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rgbClr val="7F7F7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rgbClr val="7F7F7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rgbClr val="7F7F7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549FB3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rgbClr val="7F7F7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rgbClr val="7F7F7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rgbClr val="7F7F7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rgbClr val="7F7F7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rgbClr val="7F7F7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rgbClr val="7F7F7F"/>
                </a:solidFill>
                <a:latin typeface="Helvetica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*Of the 13 members who responded</a:t>
            </a:r>
          </a:p>
        </p:txBody>
      </p:sp>
    </p:spTree>
    <p:extLst>
      <p:ext uri="{BB962C8B-B14F-4D97-AF65-F5344CB8AC3E}">
        <p14:creationId xmlns:p14="http://schemas.microsoft.com/office/powerpoint/2010/main" val="18912061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FA9F3CD3-6AE0-41E4-8E68-DF9162534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232" y="726662"/>
            <a:ext cx="92828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Interest in a reduced, overnight or weekend off-peak electricity rate</a:t>
            </a:r>
            <a:endParaRPr kumimoji="0" lang="en-US" altLang="en-US" sz="24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B8AD5B24-D181-4F75-9609-9F64100C08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943229"/>
              </p:ext>
            </p:extLst>
          </p:nvPr>
        </p:nvGraphicFramePr>
        <p:xfrm>
          <a:off x="2692958" y="1316333"/>
          <a:ext cx="7195343" cy="5257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B10201A-B5F4-2A3E-304A-08C8FB16A5F1}"/>
              </a:ext>
            </a:extLst>
          </p:cNvPr>
          <p:cNvSpPr/>
          <p:nvPr/>
        </p:nvSpPr>
        <p:spPr>
          <a:xfrm rot="16200000">
            <a:off x="-3007882" y="3007637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Electric Vehicles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CDF019-BFD2-805C-4AB5-5CBF5D3C1987}"/>
              </a:ext>
            </a:extLst>
          </p:cNvPr>
          <p:cNvSpPr txBox="1"/>
          <p:nvPr/>
        </p:nvSpPr>
        <p:spPr>
          <a:xfrm>
            <a:off x="8575040" y="5913120"/>
            <a:ext cx="325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*of those who own or intend to purchase an electric vehicle</a:t>
            </a:r>
          </a:p>
        </p:txBody>
      </p:sp>
    </p:spTree>
    <p:extLst>
      <p:ext uri="{BB962C8B-B14F-4D97-AF65-F5344CB8AC3E}">
        <p14:creationId xmlns:p14="http://schemas.microsoft.com/office/powerpoint/2010/main" val="267099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9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83363" y="2177076"/>
            <a:ext cx="4963466" cy="2350922"/>
          </a:xfrm>
          <a:prstGeom prst="rect">
            <a:avLst/>
          </a:prstGeom>
        </p:spPr>
        <p:txBody>
          <a:bodyPr vert="horz" lIns="121910" tIns="60955" rIns="121910" bIns="60955" rtlCol="0" anchor="ctr">
            <a:no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marL="0" marR="0" lvl="0" indent="0" algn="ctr" defTabSz="6095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 Light" panose="020B0306020202020204" pitchFamily="34" charset="0"/>
                <a:cs typeface="Source Sans Pro"/>
              </a:rPr>
              <a:t>Cooperative Attitude </a:t>
            </a:r>
            <a:b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 Light" panose="020B0306020202020204" pitchFamily="34" charset="0"/>
                <a:cs typeface="Source Sans Pro"/>
              </a:rPr>
            </a:b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 Light" panose="020B0306020202020204" pitchFamily="34" charset="0"/>
                <a:cs typeface="Source Sans Pro"/>
              </a:rPr>
              <a:t>&amp; Performance Score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977BCE-A845-1DF2-CD73-F1E1A9BB1DDB}"/>
              </a:ext>
            </a:extLst>
          </p:cNvPr>
          <p:cNvSpPr/>
          <p:nvPr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23BBE3-E500-46DC-B937-924E185352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>
          <a:xfrm>
            <a:off x="8070111" y="2255708"/>
            <a:ext cx="2370431" cy="23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2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807273"/>
              </p:ext>
            </p:extLst>
          </p:nvPr>
        </p:nvGraphicFramePr>
        <p:xfrm>
          <a:off x="842482" y="1678075"/>
          <a:ext cx="10881880" cy="4674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29245" y="733690"/>
            <a:ext cx="7733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400">
                <a:latin typeface="Arial" panose="020B0604020202020204" pitchFamily="34" charset="0"/>
              </a:rPr>
              <a:t>Concerns with Owning/Leasing an Electric Vehicle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705461" y="6433697"/>
            <a:ext cx="37392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</a:rPr>
              <a:t>Multiple response question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F3ADF0-E68E-5A46-6F24-29EB3C8FABF4}"/>
              </a:ext>
            </a:extLst>
          </p:cNvPr>
          <p:cNvSpPr/>
          <p:nvPr/>
        </p:nvSpPr>
        <p:spPr>
          <a:xfrm rot="16200000">
            <a:off x="-3007882" y="3007637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Electric Vehicles</a:t>
            </a:r>
          </a:p>
        </p:txBody>
      </p:sp>
    </p:spTree>
    <p:extLst>
      <p:ext uri="{BB962C8B-B14F-4D97-AF65-F5344CB8AC3E}">
        <p14:creationId xmlns:p14="http://schemas.microsoft.com/office/powerpoint/2010/main" val="1696420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FA9F3CD3-6AE0-41E4-8E68-DF9162534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232" y="726662"/>
            <a:ext cx="92828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Interest in Involvement of Sustainability Advisory 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ask 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B8AD5B24-D181-4F75-9609-9F64100C08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221589"/>
              </p:ext>
            </p:extLst>
          </p:nvPr>
        </p:nvGraphicFramePr>
        <p:xfrm>
          <a:off x="1298427" y="1597688"/>
          <a:ext cx="6971367" cy="4968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B10201A-B5F4-2A3E-304A-08C8FB16A5F1}"/>
              </a:ext>
            </a:extLst>
          </p:cNvPr>
          <p:cNvSpPr/>
          <p:nvPr/>
        </p:nvSpPr>
        <p:spPr>
          <a:xfrm rot="16200000">
            <a:off x="-3007882" y="3007637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Electric Vehicles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A5BC71-1788-5DB4-02F9-CFDE30375129}"/>
              </a:ext>
            </a:extLst>
          </p:cNvPr>
          <p:cNvSpPr txBox="1"/>
          <p:nvPr/>
        </p:nvSpPr>
        <p:spPr>
          <a:xfrm>
            <a:off x="8269794" y="3315957"/>
            <a:ext cx="348677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40 names were collected along with contact information. </a:t>
            </a:r>
          </a:p>
        </p:txBody>
      </p:sp>
    </p:spTree>
    <p:extLst>
      <p:ext uri="{BB962C8B-B14F-4D97-AF65-F5344CB8AC3E}">
        <p14:creationId xmlns:p14="http://schemas.microsoft.com/office/powerpoint/2010/main" val="8439539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-8104"/>
            <a:ext cx="12192000" cy="6874208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9"/>
            <a:endParaRPr lang="en-US" sz="900" kern="0">
              <a:solidFill>
                <a:sysClr val="windowText" lastClr="00000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541479" y="2231569"/>
            <a:ext cx="3115581" cy="1469834"/>
          </a:xfrm>
          <a:prstGeom prst="rect">
            <a:avLst/>
          </a:prstGeom>
        </p:spPr>
        <p:txBody>
          <a:bodyPr vert="horz" lIns="121910" tIns="60955" rIns="121910" bIns="60955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defTabSz="609509"/>
            <a:r>
              <a:rPr lang="en-US" sz="4000" b="1">
                <a:solidFill>
                  <a:schemeClr val="bg1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Demographics</a:t>
            </a:r>
          </a:p>
        </p:txBody>
      </p:sp>
      <p:sp>
        <p:nvSpPr>
          <p:cNvPr id="12" name="Freeform 47"/>
          <p:cNvSpPr>
            <a:spLocks noChangeAspect="1" noChangeArrowheads="1"/>
          </p:cNvSpPr>
          <p:nvPr/>
        </p:nvSpPr>
        <p:spPr bwMode="auto">
          <a:xfrm>
            <a:off x="2539073" y="3701403"/>
            <a:ext cx="1120392" cy="862169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457109"/>
            <a:endParaRPr lang="en-US" sz="900" kern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 descr="Group of people holding strings">
            <a:extLst>
              <a:ext uri="{FF2B5EF4-FFF2-40B4-BE49-F238E27FC236}">
                <a16:creationId xmlns:a16="http://schemas.microsoft.com/office/drawing/2014/main" id="{85BF8204-CC5E-49F0-44B9-BB6FDF26F3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-8104"/>
            <a:ext cx="6096000" cy="68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6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177778"/>
              </p:ext>
            </p:extLst>
          </p:nvPr>
        </p:nvGraphicFramePr>
        <p:xfrm>
          <a:off x="944496" y="1486672"/>
          <a:ext cx="11071934" cy="431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585183" y="1580189"/>
            <a:ext cx="3021631" cy="36933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>
                <a:latin typeface="Arial" panose="020B0604020202020204" pitchFamily="34" charset="0"/>
              </a:rPr>
              <a:t>Median: 22 years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895599" y="592545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Length of Service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FD74F0-86F2-3265-6EA1-B3E610E329FC}"/>
              </a:ext>
            </a:extLst>
          </p:cNvPr>
          <p:cNvSpPr/>
          <p:nvPr/>
        </p:nvSpPr>
        <p:spPr>
          <a:xfrm rot="16200000">
            <a:off x="-3007882" y="3007637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Demographics</a:t>
            </a:r>
          </a:p>
        </p:txBody>
      </p:sp>
    </p:spTree>
    <p:extLst>
      <p:ext uri="{BB962C8B-B14F-4D97-AF65-F5344CB8AC3E}">
        <p14:creationId xmlns:p14="http://schemas.microsoft.com/office/powerpoint/2010/main" val="33901925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411285"/>
              </p:ext>
            </p:extLst>
          </p:nvPr>
        </p:nvGraphicFramePr>
        <p:xfrm>
          <a:off x="1022384" y="815663"/>
          <a:ext cx="10901991" cy="5226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895600" y="966442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Respondent Age</a:t>
            </a:r>
          </a:p>
        </p:txBody>
      </p:sp>
      <p:sp>
        <p:nvSpPr>
          <p:cNvPr id="9" name="Text Box 48"/>
          <p:cNvSpPr txBox="1">
            <a:spLocks noChangeArrowheads="1"/>
          </p:cNvSpPr>
          <p:nvPr/>
        </p:nvSpPr>
        <p:spPr bwMode="auto">
          <a:xfrm>
            <a:off x="4540012" y="2108460"/>
            <a:ext cx="3111975" cy="36933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>
                <a:latin typeface="Arial" panose="020B0604020202020204" pitchFamily="34" charset="0"/>
              </a:rPr>
              <a:t>Median: 66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E59163-7405-67B4-2AF0-6A8C3333F5F3}"/>
              </a:ext>
            </a:extLst>
          </p:cNvPr>
          <p:cNvSpPr/>
          <p:nvPr/>
        </p:nvSpPr>
        <p:spPr>
          <a:xfrm rot="16200000">
            <a:off x="-3007882" y="3007637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Demographics</a:t>
            </a:r>
          </a:p>
        </p:txBody>
      </p:sp>
    </p:spTree>
    <p:extLst>
      <p:ext uri="{BB962C8B-B14F-4D97-AF65-F5344CB8AC3E}">
        <p14:creationId xmlns:p14="http://schemas.microsoft.com/office/powerpoint/2010/main" val="12172964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753D44E0-618C-4593-8FFE-94055A87AE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067144"/>
              </p:ext>
            </p:extLst>
          </p:nvPr>
        </p:nvGraphicFramePr>
        <p:xfrm>
          <a:off x="1461651" y="1599236"/>
          <a:ext cx="10268336" cy="4574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828374" y="1142036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Education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981C7E-9157-F9F4-3815-4572324A4B00}"/>
              </a:ext>
            </a:extLst>
          </p:cNvPr>
          <p:cNvSpPr/>
          <p:nvPr/>
        </p:nvSpPr>
        <p:spPr>
          <a:xfrm rot="16200000">
            <a:off x="-3007882" y="3007637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Demographics</a:t>
            </a:r>
          </a:p>
        </p:txBody>
      </p:sp>
    </p:spTree>
    <p:extLst>
      <p:ext uri="{BB962C8B-B14F-4D97-AF65-F5344CB8AC3E}">
        <p14:creationId xmlns:p14="http://schemas.microsoft.com/office/powerpoint/2010/main" val="37995315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753D44E0-618C-4593-8FFE-94055A87AE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252313"/>
              </p:ext>
            </p:extLst>
          </p:nvPr>
        </p:nvGraphicFramePr>
        <p:xfrm>
          <a:off x="2690652" y="1776638"/>
          <a:ext cx="8403988" cy="451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895600" y="71587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Occupation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7DD3AF-A4ED-DE78-78D9-0B04EC632E4E}"/>
              </a:ext>
            </a:extLst>
          </p:cNvPr>
          <p:cNvSpPr/>
          <p:nvPr/>
        </p:nvSpPr>
        <p:spPr>
          <a:xfrm rot="16200000">
            <a:off x="-3007882" y="3007637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 defTabSz="457109">
              <a:spcBef>
                <a:spcPts val="600"/>
              </a:spcBef>
            </a:pPr>
            <a:r>
              <a:rPr lang="en-US" altLang="en-US" sz="3600" b="1" kern="0">
                <a:solidFill>
                  <a:schemeClr val="bg1"/>
                </a:solidFill>
                <a:latin typeface="Arial" panose="020B0604020202020204" pitchFamily="34" charset="0"/>
              </a:rPr>
              <a:t>Demographics</a:t>
            </a:r>
          </a:p>
        </p:txBody>
      </p:sp>
    </p:spTree>
    <p:extLst>
      <p:ext uri="{BB962C8B-B14F-4D97-AF65-F5344CB8AC3E}">
        <p14:creationId xmlns:p14="http://schemas.microsoft.com/office/powerpoint/2010/main" val="204676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474918" y="535203"/>
            <a:ext cx="7242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</a:rPr>
              <a:t>Cooperative is a Trustworthy Organization</a:t>
            </a:r>
          </a:p>
        </p:txBody>
      </p:sp>
      <p:sp>
        <p:nvSpPr>
          <p:cNvPr id="7" name="Text Box 3075"/>
          <p:cNvSpPr txBox="1">
            <a:spLocks noChangeArrowheads="1"/>
          </p:cNvSpPr>
          <p:nvPr/>
        </p:nvSpPr>
        <p:spPr bwMode="auto">
          <a:xfrm>
            <a:off x="3809999" y="5984243"/>
            <a:ext cx="457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1=strongly disagree, 10=strongly agree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893329"/>
              </p:ext>
            </p:extLst>
          </p:nvPr>
        </p:nvGraphicFramePr>
        <p:xfrm>
          <a:off x="1416575" y="1696897"/>
          <a:ext cx="10271567" cy="4124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0436E4A-1B41-44C0-BCD7-6AE5251F6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343486"/>
              </p:ext>
            </p:extLst>
          </p:nvPr>
        </p:nvGraphicFramePr>
        <p:xfrm>
          <a:off x="1416575" y="1305379"/>
          <a:ext cx="4572000" cy="1188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3300979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81064215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674861067"/>
                    </a:ext>
                  </a:extLst>
                </a:gridCol>
              </a:tblGrid>
              <a:tr h="315422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Box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357518"/>
                  </a:ext>
                </a:extLst>
              </a:tr>
              <a:tr h="315422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39251"/>
                  </a:ext>
                </a:extLst>
              </a:tr>
              <a:tr h="315422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94202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CE8C778-9E0B-93D9-EC10-2B683558BFA0}"/>
              </a:ext>
            </a:extLst>
          </p:cNvPr>
          <p:cNvSpPr/>
          <p:nvPr/>
        </p:nvSpPr>
        <p:spPr>
          <a:xfrm rot="16200000">
            <a:off x="-3007882" y="3007636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lvl="1" algn="ctr" defTabSz="457109"/>
            <a:r>
              <a:rPr lang="en-US" sz="3600" b="1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CAPS</a:t>
            </a:r>
          </a:p>
        </p:txBody>
      </p:sp>
    </p:spTree>
    <p:extLst>
      <p:ext uri="{BB962C8B-B14F-4D97-AF65-F5344CB8AC3E}">
        <p14:creationId xmlns:p14="http://schemas.microsoft.com/office/powerpoint/2010/main" val="2572972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474919" y="514017"/>
            <a:ext cx="7242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Cooperative Truly Cares About its Members</a:t>
            </a:r>
          </a:p>
        </p:txBody>
      </p:sp>
      <p:sp>
        <p:nvSpPr>
          <p:cNvPr id="7" name="Text Box 3075"/>
          <p:cNvSpPr txBox="1">
            <a:spLocks noChangeArrowheads="1"/>
          </p:cNvSpPr>
          <p:nvPr/>
        </p:nvSpPr>
        <p:spPr bwMode="auto">
          <a:xfrm>
            <a:off x="3810000" y="6088622"/>
            <a:ext cx="457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1=strongly disagree, 10=strongly agree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309329"/>
              </p:ext>
            </p:extLst>
          </p:nvPr>
        </p:nvGraphicFramePr>
        <p:xfrm>
          <a:off x="1033794" y="1433252"/>
          <a:ext cx="11080375" cy="4449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0436E4A-1B41-44C0-BCD7-6AE5251F6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115784"/>
              </p:ext>
            </p:extLst>
          </p:nvPr>
        </p:nvGraphicFramePr>
        <p:xfrm>
          <a:off x="1579911" y="1411777"/>
          <a:ext cx="5260527" cy="1188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53509">
                  <a:extLst>
                    <a:ext uri="{9D8B030D-6E8A-4147-A177-3AD203B41FA5}">
                      <a16:colId xmlns:a16="http://schemas.microsoft.com/office/drawing/2014/main" val="833009791"/>
                    </a:ext>
                  </a:extLst>
                </a:gridCol>
                <a:gridCol w="1753509">
                  <a:extLst>
                    <a:ext uri="{9D8B030D-6E8A-4147-A177-3AD203B41FA5}">
                      <a16:colId xmlns:a16="http://schemas.microsoft.com/office/drawing/2014/main" val="3810642153"/>
                    </a:ext>
                  </a:extLst>
                </a:gridCol>
                <a:gridCol w="1753509">
                  <a:extLst>
                    <a:ext uri="{9D8B030D-6E8A-4147-A177-3AD203B41FA5}">
                      <a16:colId xmlns:a16="http://schemas.microsoft.com/office/drawing/2014/main" val="674861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Box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357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39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94202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581E925-E030-D593-4916-E1E3938D340C}"/>
              </a:ext>
            </a:extLst>
          </p:cNvPr>
          <p:cNvSpPr/>
          <p:nvPr/>
        </p:nvSpPr>
        <p:spPr>
          <a:xfrm rot="16200000">
            <a:off x="-3007882" y="3007636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lvl="1" algn="ctr" defTabSz="457109"/>
            <a:r>
              <a:rPr lang="en-US" sz="3600" b="1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CAPS</a:t>
            </a:r>
          </a:p>
        </p:txBody>
      </p:sp>
    </p:spTree>
    <p:extLst>
      <p:ext uri="{BB962C8B-B14F-4D97-AF65-F5344CB8AC3E}">
        <p14:creationId xmlns:p14="http://schemas.microsoft.com/office/powerpoint/2010/main" val="4147300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950353" y="471953"/>
            <a:ext cx="7242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</a:rPr>
              <a:t>Cooperative is a Well-Managed Organization</a:t>
            </a:r>
          </a:p>
        </p:txBody>
      </p:sp>
      <p:sp>
        <p:nvSpPr>
          <p:cNvPr id="7" name="Text Box 3075"/>
          <p:cNvSpPr txBox="1">
            <a:spLocks noChangeArrowheads="1"/>
          </p:cNvSpPr>
          <p:nvPr/>
        </p:nvSpPr>
        <p:spPr bwMode="auto">
          <a:xfrm>
            <a:off x="4007425" y="5970059"/>
            <a:ext cx="457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1=strongly disagree, 10=strongly agree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268659"/>
              </p:ext>
            </p:extLst>
          </p:nvPr>
        </p:nvGraphicFramePr>
        <p:xfrm>
          <a:off x="1111827" y="1236822"/>
          <a:ext cx="10919214" cy="4384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0436E4A-1B41-44C0-BCD7-6AE5251F6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001231"/>
              </p:ext>
            </p:extLst>
          </p:nvPr>
        </p:nvGraphicFramePr>
        <p:xfrm>
          <a:off x="1475959" y="1516647"/>
          <a:ext cx="4817466" cy="1188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5822">
                  <a:extLst>
                    <a:ext uri="{9D8B030D-6E8A-4147-A177-3AD203B41FA5}">
                      <a16:colId xmlns:a16="http://schemas.microsoft.com/office/drawing/2014/main" val="833009791"/>
                    </a:ext>
                  </a:extLst>
                </a:gridCol>
                <a:gridCol w="1605822">
                  <a:extLst>
                    <a:ext uri="{9D8B030D-6E8A-4147-A177-3AD203B41FA5}">
                      <a16:colId xmlns:a16="http://schemas.microsoft.com/office/drawing/2014/main" val="3810642153"/>
                    </a:ext>
                  </a:extLst>
                </a:gridCol>
                <a:gridCol w="1605822">
                  <a:extLst>
                    <a:ext uri="{9D8B030D-6E8A-4147-A177-3AD203B41FA5}">
                      <a16:colId xmlns:a16="http://schemas.microsoft.com/office/drawing/2014/main" val="674861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Box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357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39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94202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D40823C-35FE-1985-A8A8-3A649E339B75}"/>
              </a:ext>
            </a:extLst>
          </p:cNvPr>
          <p:cNvSpPr/>
          <p:nvPr/>
        </p:nvSpPr>
        <p:spPr>
          <a:xfrm rot="16200000">
            <a:off x="-3007882" y="3007636"/>
            <a:ext cx="6858246" cy="842481"/>
          </a:xfrm>
          <a:prstGeom prst="rect">
            <a:avLst/>
          </a:prstGeom>
          <a:solidFill>
            <a:srgbClr val="0059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lvl="1" algn="ctr" defTabSz="457109"/>
            <a:r>
              <a:rPr lang="en-US" sz="3600" b="1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CAPS</a:t>
            </a:r>
          </a:p>
        </p:txBody>
      </p:sp>
    </p:spTree>
    <p:extLst>
      <p:ext uri="{BB962C8B-B14F-4D97-AF65-F5344CB8AC3E}">
        <p14:creationId xmlns:p14="http://schemas.microsoft.com/office/powerpoint/2010/main" val="736627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038628"/>
              </p:ext>
            </p:extLst>
          </p:nvPr>
        </p:nvGraphicFramePr>
        <p:xfrm>
          <a:off x="4867985" y="255622"/>
          <a:ext cx="6622371" cy="5335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836E735-7225-6746-9368-9113ABAB36A8}"/>
              </a:ext>
            </a:extLst>
          </p:cNvPr>
          <p:cNvSpPr txBox="1"/>
          <p:nvPr/>
        </p:nvSpPr>
        <p:spPr>
          <a:xfrm>
            <a:off x="908050" y="2923330"/>
            <a:ext cx="3311284" cy="86177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93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019455-5648-9E41-A34D-B2698D052F16}"/>
              </a:ext>
            </a:extLst>
          </p:cNvPr>
          <p:cNvSpPr txBox="1"/>
          <p:nvPr/>
        </p:nvSpPr>
        <p:spPr>
          <a:xfrm>
            <a:off x="901700" y="2061556"/>
            <a:ext cx="3319272" cy="861774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CAPS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A2C52C-F2CE-4EBC-82FD-647A311C00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>
          <a:xfrm>
            <a:off x="906412" y="2058545"/>
            <a:ext cx="876615" cy="8677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343BBD-0435-12C2-8E8F-4FA5431356DB}"/>
              </a:ext>
            </a:extLst>
          </p:cNvPr>
          <p:cNvSpPr/>
          <p:nvPr/>
        </p:nvSpPr>
        <p:spPr>
          <a:xfrm>
            <a:off x="0" y="5741508"/>
            <a:ext cx="12192000" cy="113376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lvl="1" defTabSz="457109"/>
            <a:r>
              <a:rPr lang="en-US" sz="3200" b="1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Cooperative Attitude &amp; Performance Score </a:t>
            </a:r>
          </a:p>
        </p:txBody>
      </p:sp>
    </p:spTree>
    <p:extLst>
      <p:ext uri="{BB962C8B-B14F-4D97-AF65-F5344CB8AC3E}">
        <p14:creationId xmlns:p14="http://schemas.microsoft.com/office/powerpoint/2010/main" val="4022167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C9DF18027C1C48A18FDF48DABF6EF1" ma:contentTypeVersion="16" ma:contentTypeDescription="Create a new document." ma:contentTypeScope="" ma:versionID="2b89e656c51125b20d6974f20fd057e6">
  <xsd:schema xmlns:xsd="http://www.w3.org/2001/XMLSchema" xmlns:xs="http://www.w3.org/2001/XMLSchema" xmlns:p="http://schemas.microsoft.com/office/2006/metadata/properties" xmlns:ns2="347ab774-4eb6-4aee-a5f0-3ab0478dcae6" xmlns:ns3="09ac81d2-0422-4b1e-9179-9e2d52f222a2" targetNamespace="http://schemas.microsoft.com/office/2006/metadata/properties" ma:root="true" ma:fieldsID="32dd51d46a1e71dac7a24e1a593083d3" ns2:_="" ns3:_="">
    <xsd:import namespace="347ab774-4eb6-4aee-a5f0-3ab0478dcae6"/>
    <xsd:import namespace="09ac81d2-0422-4b1e-9179-9e2d52f222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ab774-4eb6-4aee-a5f0-3ab0478dca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c624362-520b-4471-89b7-3aa7767fd5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c81d2-0422-4b1e-9179-9e2d52f222a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fb72d0-8358-4584-bbc9-b26d0664396c}" ma:internalName="TaxCatchAll" ma:showField="CatchAllData" ma:web="09ac81d2-0422-4b1e-9179-9e2d52f222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47ab774-4eb6-4aee-a5f0-3ab0478dcae6">
      <Terms xmlns="http://schemas.microsoft.com/office/infopath/2007/PartnerControls"/>
    </lcf76f155ced4ddcb4097134ff3c332f>
    <TaxCatchAll xmlns="09ac81d2-0422-4b1e-9179-9e2d52f222a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FDF7BF-238F-4F97-A562-ACBD71D0B1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7ab774-4eb6-4aee-a5f0-3ab0478dcae6"/>
    <ds:schemaRef ds:uri="09ac81d2-0422-4b1e-9179-9e2d52f222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05BF66-6078-4A70-AC06-95C0C9E6E4A1}">
  <ds:schemaRefs>
    <ds:schemaRef ds:uri="http://purl.org/dc/dcmitype/"/>
    <ds:schemaRef ds:uri="347ab774-4eb6-4aee-a5f0-3ab0478dcae6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09ac81d2-0422-4b1e-9179-9e2d52f222a2"/>
  </ds:schemaRefs>
</ds:datastoreItem>
</file>

<file path=customXml/itemProps3.xml><?xml version="1.0" encoding="utf-8"?>
<ds:datastoreItem xmlns:ds="http://schemas.openxmlformats.org/officeDocument/2006/customXml" ds:itemID="{AC04CAD6-F4A2-4791-B1DF-1CE3C25344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811</Words>
  <Application>Microsoft Office PowerPoint</Application>
  <PresentationFormat>Widescreen</PresentationFormat>
  <Paragraphs>238</Paragraphs>
  <Slides>56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Arial Nova Cond Light</vt:lpstr>
      <vt:lpstr>Calibri</vt:lpstr>
      <vt:lpstr>Calibri Light</vt:lpstr>
      <vt:lpstr>Gill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Brenna Killen</dc:creator>
  <cp:lastModifiedBy>Ann Jennings</cp:lastModifiedBy>
  <cp:revision>3</cp:revision>
  <dcterms:created xsi:type="dcterms:W3CDTF">2020-08-25T17:36:23Z</dcterms:created>
  <dcterms:modified xsi:type="dcterms:W3CDTF">2023-08-28T16:41:32Z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0x010100F9C9DF18027C1C48A18FDF48DABF6EF1</vt:lpwstr>
  </property>
  <property fmtid="{D5CDD505-2E9C-101B-9397-08002B2CF9AE}" pid="3" name="MediaServiceImageTags">
    <vt:lpwstr/>
  </property>
</Properties>
</file>